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6" r:id="rId21"/>
    <p:sldId id="277" r:id="rId22"/>
    <p:sldId id="278" r:id="rId23"/>
    <p:sldId id="279" r:id="rId24"/>
    <p:sldId id="274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339933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высокий уровень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1"/>
                <c:pt idx="0">
                  <c:v>Осмысление проблемы и целеполагание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 formatCode="0%">
                  <c:v>0.44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765-49C1-AF9E-1B482EF5DB0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 уровень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1"/>
                <c:pt idx="0">
                  <c:v>Осмысление проблемы и целеполагание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 formatCode="0%">
                  <c:v>0.5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765-49C1-AF9E-1B482EF5DB02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низкий уровень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1"/>
                <c:pt idx="0">
                  <c:v>Осмысление проблемы и целеполагание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 formatCode="0%">
                  <c:v>0.05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765-49C1-AF9E-1B482EF5DB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7226368"/>
        <c:axId val="37227904"/>
      </c:barChart>
      <c:catAx>
        <c:axId val="37226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7227904"/>
        <c:crosses val="autoZero"/>
        <c:auto val="1"/>
        <c:lblAlgn val="ctr"/>
        <c:lblOffset val="100"/>
        <c:noMultiLvlLbl val="0"/>
      </c:catAx>
      <c:valAx>
        <c:axId val="372279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72263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высокий уровень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1"/>
                <c:pt idx="0">
                  <c:v>Умения планировать и оценивать результаты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 formatCode="0%">
                  <c:v>0.44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9D0-4CAB-BDD8-6002EDFF149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 уровень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1"/>
                <c:pt idx="0">
                  <c:v>Умения планировать и оценивать результаты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 formatCode="0%">
                  <c:v>0.5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9D0-4CAB-BDD8-6002EDFF1495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низкий уровень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1"/>
                <c:pt idx="0">
                  <c:v>Умения планировать и оценивать результаты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 formatCode="0%">
                  <c:v>0.05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9D0-4CAB-BDD8-6002EDFF14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3523072"/>
        <c:axId val="43524864"/>
      </c:barChart>
      <c:catAx>
        <c:axId val="43523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3524864"/>
        <c:crosses val="autoZero"/>
        <c:auto val="1"/>
        <c:lblAlgn val="ctr"/>
        <c:lblOffset val="100"/>
        <c:noMultiLvlLbl val="0"/>
      </c:catAx>
      <c:valAx>
        <c:axId val="435248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35230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ysClr val="window" lastClr="FFFFFF"/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высокий уровень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1"/>
                <c:pt idx="0">
                  <c:v>Работа с информацией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 formatCode="0%">
                  <c:v>0.22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FB3-4CF3-8E1F-59D604B318C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 уровень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1"/>
                <c:pt idx="0">
                  <c:v>Работа с информацией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 formatCode="0%">
                  <c:v>0.66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FB3-4CF3-8E1F-59D604B318C0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низкий уровень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1"/>
                <c:pt idx="0">
                  <c:v>Работа с информацией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 formatCode="0%">
                  <c:v>0.11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FB3-4CF3-8E1F-59D604B318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9069056"/>
        <c:axId val="89070592"/>
      </c:barChart>
      <c:catAx>
        <c:axId val="89069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9070592"/>
        <c:crosses val="autoZero"/>
        <c:auto val="1"/>
        <c:lblAlgn val="ctr"/>
        <c:lblOffset val="100"/>
        <c:noMultiLvlLbl val="0"/>
      </c:catAx>
      <c:valAx>
        <c:axId val="89070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90690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ysClr val="window" lastClr="FFFFFF"/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высокий уровень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1"/>
                <c:pt idx="0">
                  <c:v>Оформление работы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 formatCode="0%">
                  <c:v>0.16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630-494B-90C4-C95045C3CD3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 уровень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1"/>
                <c:pt idx="0">
                  <c:v>Оформление работы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 formatCode="0%">
                  <c:v>0.77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630-494B-90C4-C95045C3CD3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низкий уровень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1"/>
                <c:pt idx="0">
                  <c:v>Оформление работы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 formatCode="0%">
                  <c:v>0.05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630-494B-90C4-C95045C3CD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9120128"/>
        <c:axId val="96998528"/>
      </c:barChart>
      <c:catAx>
        <c:axId val="89120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6998528"/>
        <c:crosses val="autoZero"/>
        <c:auto val="1"/>
        <c:lblAlgn val="ctr"/>
        <c:lblOffset val="100"/>
        <c:noMultiLvlLbl val="0"/>
      </c:catAx>
      <c:valAx>
        <c:axId val="969985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91201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ysClr val="window" lastClr="FFFFFF"/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высокий уровень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1"/>
                <c:pt idx="0">
                  <c:v>Коммуникативные умения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 formatCode="0%">
                  <c:v>0.95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A7D-4525-8F40-D9D5F4E0016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 уровень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1"/>
                <c:pt idx="0">
                  <c:v>Коммуникативные умения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 formatCode="0%">
                  <c:v>0.05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A7D-4525-8F40-D9D5F4E0016D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низкий уровень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1"/>
                <c:pt idx="0">
                  <c:v>Коммуникативные умения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 formatCode="0%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A7D-4525-8F40-D9D5F4E001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4499968"/>
        <c:axId val="114501504"/>
      </c:barChart>
      <c:catAx>
        <c:axId val="114499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4501504"/>
        <c:crosses val="autoZero"/>
        <c:auto val="1"/>
        <c:lblAlgn val="ctr"/>
        <c:lblOffset val="100"/>
        <c:noMultiLvlLbl val="0"/>
      </c:catAx>
      <c:valAx>
        <c:axId val="1145015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44999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ysClr val="window" lastClr="FFFFFF"/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высокий уровень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1"/>
                <c:pt idx="0">
                  <c:v>Самостоятельность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 formatCode="0%">
                  <c:v>0.73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5D5-4B35-A389-D6FE3DF0B2F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 уровень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1"/>
                <c:pt idx="0">
                  <c:v>Самостоятельность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 formatCode="0%">
                  <c:v>0.22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5D5-4B35-A389-D6FE3DF0B2F1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низкий уровень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1"/>
                <c:pt idx="0">
                  <c:v>Самостоятельность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 formatCode="0%">
                  <c:v>0.05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5D5-4B35-A389-D6FE3DF0B2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7094272"/>
        <c:axId val="97104256"/>
      </c:barChart>
      <c:catAx>
        <c:axId val="97094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7104256"/>
        <c:crosses val="autoZero"/>
        <c:auto val="1"/>
        <c:lblAlgn val="ctr"/>
        <c:lblOffset val="100"/>
        <c:noMultiLvlLbl val="0"/>
      </c:catAx>
      <c:valAx>
        <c:axId val="971042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70942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ysClr val="window" lastClr="FFFFFF"/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Успешность проекта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Количество 5</c:v>
                </c:pt>
                <c:pt idx="1">
                  <c:v>Количество 4</c:v>
                </c:pt>
                <c:pt idx="2">
                  <c:v>Количество 3</c:v>
                </c:pt>
                <c:pt idx="3">
                  <c:v>Не справились с работой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</c:v>
                </c:pt>
                <c:pt idx="1">
                  <c:v>5</c:v>
                </c:pt>
                <c:pt idx="2">
                  <c:v>9</c:v>
                </c:pt>
                <c:pt idx="3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093-4B9A-9043-E257A772BDFB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высокий уровень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2"/>
                <c:pt idx="0">
                  <c:v>сентябрь</c:v>
                </c:pt>
                <c:pt idx="1">
                  <c:v>декабрь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0.5</c:v>
                </c:pt>
                <c:pt idx="1">
                  <c:v>0.66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4BB-45B7-BFF5-E6D790AB02E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 уровень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2"/>
                <c:pt idx="0">
                  <c:v>сентябрь</c:v>
                </c:pt>
                <c:pt idx="1">
                  <c:v>декабрь</c:v>
                </c:pt>
              </c:strCache>
            </c:strRef>
          </c:cat>
          <c:val>
            <c:numRef>
              <c:f>Лист1!$C$2:$C$5</c:f>
              <c:numCache>
                <c:formatCode>0%</c:formatCode>
                <c:ptCount val="4"/>
                <c:pt idx="0">
                  <c:v>0.33</c:v>
                </c:pt>
                <c:pt idx="1">
                  <c:v>0.27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4BB-45B7-BFF5-E6D790AB02E0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низкий уровень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2"/>
                <c:pt idx="0">
                  <c:v>сентябрь</c:v>
                </c:pt>
                <c:pt idx="1">
                  <c:v>декабрь</c:v>
                </c:pt>
              </c:strCache>
            </c:strRef>
          </c:cat>
          <c:val>
            <c:numRef>
              <c:f>Лист1!$D$2:$D$5</c:f>
              <c:numCache>
                <c:formatCode>0%</c:formatCode>
                <c:ptCount val="4"/>
                <c:pt idx="0">
                  <c:v>0.11</c:v>
                </c:pt>
                <c:pt idx="1">
                  <c:v>0.05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4BB-45B7-BFF5-E6D790AB02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9"/>
        <c:axId val="114337280"/>
        <c:axId val="114374144"/>
      </c:barChart>
      <c:catAx>
        <c:axId val="114337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4374144"/>
        <c:crosses val="autoZero"/>
        <c:auto val="1"/>
        <c:lblAlgn val="ctr"/>
        <c:lblOffset val="100"/>
        <c:noMultiLvlLbl val="0"/>
      </c:catAx>
      <c:valAx>
        <c:axId val="1143741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43372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8.5524246121729763E-2"/>
          <c:y val="4.6800377351074077E-2"/>
          <c:w val="0.42448686882638664"/>
          <c:h val="7.08631580618026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ysClr val="window" lastClr="FFFFFF"/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7795" y="1196752"/>
            <a:ext cx="5546333" cy="14700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2852936"/>
            <a:ext cx="5328592" cy="1224136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AAF2B-BC8B-4A1A-B5AE-4F95A109B736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44BC4-DB14-420D-8182-F7C2BD1569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01652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AAF2B-BC8B-4A1A-B5AE-4F95A109B736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44BC4-DB14-420D-8182-F7C2BD1569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4415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AAF2B-BC8B-4A1A-B5AE-4F95A109B736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44BC4-DB14-420D-8182-F7C2BD1569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00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AAF2B-BC8B-4A1A-B5AE-4F95A109B736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44BC4-DB14-420D-8182-F7C2BD1569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04466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AAF2B-BC8B-4A1A-B5AE-4F95A109B736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44BC4-DB14-420D-8182-F7C2BD1569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384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AAF2B-BC8B-4A1A-B5AE-4F95A109B736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44BC4-DB14-420D-8182-F7C2BD1569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9331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AAF2B-BC8B-4A1A-B5AE-4F95A109B736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44BC4-DB14-420D-8182-F7C2BD1569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1579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AAF2B-BC8B-4A1A-B5AE-4F95A109B736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44BC4-DB14-420D-8182-F7C2BD1569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4612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AAF2B-BC8B-4A1A-B5AE-4F95A109B736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44BC4-DB14-420D-8182-F7C2BD1569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3302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AAF2B-BC8B-4A1A-B5AE-4F95A109B736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44BC4-DB14-420D-8182-F7C2BD1569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6147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AAF2B-BC8B-4A1A-B5AE-4F95A109B736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44BC4-DB14-420D-8182-F7C2BD1569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5077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8AAF2B-BC8B-4A1A-B5AE-4F95A109B736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744BC4-DB14-420D-8182-F7C2BD1569DD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937418" y="6516836"/>
            <a:ext cx="32065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4"/>
              </a:rPr>
              <a:t>http://presentation-creation.ru/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8564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4" t="9618" r="58817" b="5692"/>
          <a:stretch/>
        </p:blipFill>
        <p:spPr>
          <a:xfrm>
            <a:off x="4945360" y="116632"/>
            <a:ext cx="3160982" cy="61567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336848" y="980728"/>
            <a:ext cx="460851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начальных классов </a:t>
            </a:r>
          </a:p>
          <a:p>
            <a:r>
              <a:rPr lang="ru-RU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СОШ с.Богородское</a:t>
            </a:r>
          </a:p>
          <a:p>
            <a:endParaRPr lang="ru-RU" sz="2400" b="1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Стаж работы: 15 лет</a:t>
            </a:r>
          </a:p>
          <a:p>
            <a:endParaRPr lang="ru-RU" sz="2400" b="1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Окончила ПИ ТОГУ г.Хабаровска и получила диплом бакалавра в январе 2021 году</a:t>
            </a:r>
          </a:p>
          <a:p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42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16632"/>
            <a:ext cx="8712968" cy="1754326"/>
          </a:xfrm>
          <a:prstGeom prst="rect">
            <a:avLst/>
          </a:prstGeom>
          <a:gradFill flip="none" rotWithShape="1">
            <a:gsLst>
              <a:gs pos="0">
                <a:srgbClr val="339933">
                  <a:tint val="66000"/>
                  <a:satMod val="160000"/>
                </a:srgbClr>
              </a:gs>
              <a:gs pos="50000">
                <a:srgbClr val="339933">
                  <a:tint val="44500"/>
                  <a:satMod val="160000"/>
                </a:srgbClr>
              </a:gs>
              <a:gs pos="100000">
                <a:srgbClr val="339933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>
            <a:spAutoFit/>
          </a:bodyPr>
          <a:lstStyle/>
          <a:p>
            <a:pPr lvl="0" indent="450215" algn="just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Следующий этап работы над проектами подразумевает 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формирование умения работать с информацией: поиск информации и ее обработка.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Высокий уровень сформированности достигается при наборе от 8 до 10 баллов – 4 человека (22%), средний уровень достигается при наборе от 5 до 7 баллов – 12 человек (66%), низкий уровень при наборе от1 до 4 баллов – 2 человека (11%), что хорошо видно в таблице 3, рисунке 3.</a:t>
            </a:r>
            <a:endParaRPr lang="ru-RU" sz="1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387029026"/>
              </p:ext>
            </p:extLst>
          </p:nvPr>
        </p:nvGraphicFramePr>
        <p:xfrm>
          <a:off x="179512" y="2060848"/>
          <a:ext cx="8712968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6" descr="http://900igr.net/up/datai/104406/0005-004-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80" t="3759" r="14088" b="6860"/>
          <a:stretch/>
        </p:blipFill>
        <p:spPr bwMode="auto">
          <a:xfrm>
            <a:off x="2843808" y="2348880"/>
            <a:ext cx="2037474" cy="19900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s://thumbs.dreamstime.com/b/%D1%87%D0%B5-%D0%BE%D0%B2%D0%B5%D0%BA-d-%D0%B8%D1%89%D0%B0-%D0%BA%D0%B0-%D1%8C%D0%BA%D1%83-%D1%8F%D1%82%D0%BE%D1%80-%D1%81-%D1%83%D0%B2%D0%B5-%D0%B8%D1%87%D0%B8%D1%82%D0%B5-%D0%B5%D0%BC-5313948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13" t="10375" r="14648" b="7361"/>
          <a:stretch/>
        </p:blipFill>
        <p:spPr bwMode="auto">
          <a:xfrm>
            <a:off x="5724128" y="2204864"/>
            <a:ext cx="2332900" cy="25921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37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Умение правильного оформления проектных работ развито у учащихся 4</a:t>
            </a:r>
            <a:r>
              <a:rPr kumimoji="0" lang="ru-RU" sz="18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«В» класса на достаточно хорошем уровне.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337465422"/>
              </p:ext>
            </p:extLst>
          </p:nvPr>
        </p:nvGraphicFramePr>
        <p:xfrm>
          <a:off x="179512" y="1196752"/>
          <a:ext cx="8856984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2" descr="https://thumbs.dreamstime.com/z/%D0%BA%D0%BE%D0%BB%D0%B5%D1%80%D0%B8%D0%B2%D1%89%D0%B8%D0%BA-2847695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1" t="5555" b="16667"/>
          <a:stretch/>
        </p:blipFill>
        <p:spPr bwMode="auto">
          <a:xfrm>
            <a:off x="4355976" y="1124744"/>
            <a:ext cx="3698864" cy="25202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497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88641"/>
            <a:ext cx="8784976" cy="1477328"/>
          </a:xfrm>
          <a:prstGeom prst="rect">
            <a:avLst/>
          </a:prstGeom>
          <a:gradFill flip="none" rotWithShape="1">
            <a:gsLst>
              <a:gs pos="0">
                <a:srgbClr val="008000">
                  <a:tint val="66000"/>
                  <a:satMod val="160000"/>
                </a:srgbClr>
              </a:gs>
              <a:gs pos="50000">
                <a:srgbClr val="008000">
                  <a:tint val="44500"/>
                  <a:satMod val="160000"/>
                </a:srgbClr>
              </a:gs>
              <a:gs pos="100000">
                <a:srgbClr val="008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При сформированности </a:t>
            </a: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умений коммуникации 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учащиеся должны иметь грамотную речь, использовать невербальные средства или наглядные материалы, грамотно давать развернутый ответ, приводить аргументы, обращаться к опыту, высказывать свои впечатления от работы и при этом видеть свои положительные и отрицательные моменты. Умение указывать причины и умение предлагать способы избегания неудач.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325019457"/>
              </p:ext>
            </p:extLst>
          </p:nvPr>
        </p:nvGraphicFramePr>
        <p:xfrm>
          <a:off x="139350" y="1844824"/>
          <a:ext cx="8753130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4" descr="https://st2.depositphotos.com/3643473/5961/i/950/depositphotos_59611069-stock-photo-person-with-pointer-and-board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8" r="10058" b="8480"/>
          <a:stretch/>
        </p:blipFill>
        <p:spPr bwMode="auto">
          <a:xfrm>
            <a:off x="2883354" y="2204864"/>
            <a:ext cx="2696757" cy="23118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thumbs.dreamstime.com/z/%D0%BF%D0%B5%D1%80%D1%81%D0%BE%D0%BD%D0%B0-3d-%D0%B4%D0%B0%D0%B2%D0%B0%D1%8F-%D1%80%D0%B5%D1%87%D1%8C-2753002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5" t="26152" r="31411" b="5851"/>
          <a:stretch/>
        </p:blipFill>
        <p:spPr bwMode="auto">
          <a:xfrm>
            <a:off x="5796136" y="2060848"/>
            <a:ext cx="2592288" cy="28083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262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9762" y="116632"/>
            <a:ext cx="85689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450215" algn="just"/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Самостоятельность в выполнении различных этапов работы над проектом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еще одно из дополнительных умений без которого метод проектов будет незаконченным.</a:t>
            </a:r>
            <a:endParaRPr lang="ru-RU" sz="1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606777292"/>
              </p:ext>
            </p:extLst>
          </p:nvPr>
        </p:nvGraphicFramePr>
        <p:xfrm>
          <a:off x="107504" y="1039962"/>
          <a:ext cx="8928992" cy="31811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2" descr="https://school324.files.wordpress.com/2016/04/praca-domowa-ucze-769255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854" y="1196752"/>
            <a:ext cx="2803729" cy="23040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2688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32656"/>
            <a:ext cx="8712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450215" algn="just"/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рисунке 7 отображено 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общая успешность развития умений проектной деятельности. </a:t>
            </a:r>
            <a:endParaRPr lang="ru-RU" sz="140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627057052"/>
              </p:ext>
            </p:extLst>
          </p:nvPr>
        </p:nvGraphicFramePr>
        <p:xfrm>
          <a:off x="246448" y="1268760"/>
          <a:ext cx="5477679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40470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32656"/>
            <a:ext cx="7056784" cy="4832092"/>
          </a:xfrm>
          <a:prstGeom prst="rect">
            <a:avLst/>
          </a:prstGeom>
          <a:gradFill flip="none" rotWithShape="1">
            <a:gsLst>
              <a:gs pos="0">
                <a:srgbClr val="008000">
                  <a:tint val="66000"/>
                  <a:satMod val="160000"/>
                </a:srgbClr>
              </a:gs>
              <a:gs pos="50000">
                <a:srgbClr val="008000">
                  <a:tint val="44500"/>
                  <a:satMod val="160000"/>
                </a:srgbClr>
              </a:gs>
              <a:gs pos="100000">
                <a:srgbClr val="008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   </a:t>
            </a: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Таким 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образом, проанализировав проделанную работу, были отмечены те умения, которые </a:t>
            </a: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требуют дальнейшего формирования. 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Это такие умения как </a:t>
            </a:r>
            <a:r>
              <a:rPr kumimoji="0" lang="ru-RU" sz="2800" b="0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работа с информацией и ее обработкой, самостоятельность выполнения различных этапов работы над проектом. 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В силу своих возрастных особенностей учащиеся нуждались в плотном психолого-педагогическом сопровождении на каждом этапе проектной </a:t>
            </a: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деятельности.</a:t>
            </a:r>
            <a:endParaRPr kumimoji="0" lang="ru-RU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809247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260648"/>
            <a:ext cx="770114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</a:rPr>
              <a:t>Приёмы формирования умений проектной деятельности</a:t>
            </a:r>
            <a:endParaRPr kumimoji="0" lang="ru-RU" sz="2400" b="0" i="0" u="none" strike="noStrike" kern="0" cap="none" spc="0" normalizeH="0" baseline="0" noProof="0" dirty="0">
              <a:ln w="0"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4313" y="1124744"/>
            <a:ext cx="8528048" cy="923330"/>
          </a:xfrm>
          <a:prstGeom prst="rect">
            <a:avLst/>
          </a:prstGeom>
          <a:gradFill flip="none" rotWithShape="1">
            <a:gsLst>
              <a:gs pos="0">
                <a:srgbClr val="008000">
                  <a:tint val="66000"/>
                  <a:satMod val="160000"/>
                </a:srgbClr>
              </a:gs>
              <a:gs pos="50000">
                <a:srgbClr val="008000">
                  <a:tint val="44500"/>
                  <a:satMod val="160000"/>
                </a:srgbClr>
              </a:gs>
              <a:gs pos="100000">
                <a:srgbClr val="008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>
            <a:spAutoFit/>
          </a:bodyPr>
          <a:lstStyle/>
          <a:p>
            <a:pPr marL="450215" indent="450215" algn="just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Формирование умений целесообразно проводить не только в процессе работы над проектом, но и 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рамках традиционных занятий, когда они осваиваются поэтапно как общешкольные (надпредметные).</a:t>
            </a:r>
            <a:endParaRPr lang="ru-RU" sz="1400" b="1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2204864"/>
            <a:ext cx="504056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215" indent="450215" algn="just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Это должно быть в уроках, как: 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проблемное введение в тему урока, постановка цели урока совместно с учащимися, совместное или самостоятельное планирование выполнения практического задания, групповые работы на уроке, в том числе и с ролевым распределением работы в группе, самоанализ и самооценка, рефлексия.</a:t>
            </a:r>
            <a:endParaRPr lang="ru-RU" sz="1400" b="1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19818" y="5212398"/>
            <a:ext cx="8064896" cy="1477328"/>
          </a:xfrm>
          <a:prstGeom prst="rect">
            <a:avLst/>
          </a:prstGeom>
          <a:gradFill flip="none" rotWithShape="1">
            <a:gsLst>
              <a:gs pos="0">
                <a:srgbClr val="008000">
                  <a:tint val="66000"/>
                  <a:satMod val="160000"/>
                </a:srgbClr>
              </a:gs>
              <a:gs pos="50000">
                <a:srgbClr val="008000">
                  <a:tint val="44500"/>
                  <a:satMod val="160000"/>
                </a:srgbClr>
              </a:gs>
              <a:gs pos="100000">
                <a:srgbClr val="00800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Таким образом, формирование 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умений проектной деятельности возможно при условии использования в образовательном процессе </a:t>
            </a: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проектных технологий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, которые позволяют развивать личность. Различные приёмы обеспечивают развитие проектных умений, самостоятельность, исследовательские способности. 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6" name="Picture 2" descr="http://oumerk.kolos.obr55.ru/files/2020/01/ja-issledovatel-1536x108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5" r="5507" b="5790"/>
          <a:stretch/>
        </p:blipFill>
        <p:spPr bwMode="auto">
          <a:xfrm>
            <a:off x="5724128" y="2348880"/>
            <a:ext cx="3218726" cy="23804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6314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35293"/>
            <a:ext cx="8568952" cy="1754326"/>
          </a:xfrm>
          <a:prstGeom prst="rect">
            <a:avLst/>
          </a:prstGeom>
          <a:gradFill flip="none" rotWithShape="1">
            <a:gsLst>
              <a:gs pos="0">
                <a:srgbClr val="008000">
                  <a:tint val="66000"/>
                  <a:satMod val="160000"/>
                </a:srgbClr>
              </a:gs>
              <a:gs pos="50000">
                <a:srgbClr val="008000">
                  <a:tint val="44500"/>
                  <a:satMod val="160000"/>
                </a:srgbClr>
              </a:gs>
              <a:gs pos="100000">
                <a:srgbClr val="00800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В начале нового учебного года была проведена 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диагностика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(анкетирование «Умеете ли вы» Е.М.Муравьёва) сформированности у учащихся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4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«В» класса 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умений проектной деятельности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с целью выявления уровня развития проектных умений. Данное анкетирование было повторно проведено в конце декабря с целью отслеживания динамики развития проектных умений. Динамика отражена на рисунке 8. </a:t>
            </a: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55829088"/>
              </p:ext>
            </p:extLst>
          </p:nvPr>
        </p:nvGraphicFramePr>
        <p:xfrm>
          <a:off x="251520" y="2132856"/>
          <a:ext cx="8496944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2" descr="https://thumbs.dreamstime.com/b/%D0%BF%D0%BE%D0%BA%D0%B0%D0%B7-%D0%BA%D0%BE%D0%BC%D0%BF%D1%8C%D1%82%D0%B5%D1%80-%D0%BA%D0%BD%D0%B8%D0%B6%D0%BA%D0%B8-%D1%80%D0%BE%D1%81%D1%82%D0%B0-%D0%B4%D0%B8%D0%B0%D0%B3%D1%80%D0%B0%D0%BC%D0%BC%D1%8B-%D0%B1%D0%B8%D0%B7%D0%BD%D0%B5%D1%81%D0%BC%D0%B5%D0%BD%D0%B0-2354001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16" t="4140" r="7864" b="6028"/>
          <a:stretch/>
        </p:blipFill>
        <p:spPr bwMode="auto">
          <a:xfrm>
            <a:off x="5436096" y="2348880"/>
            <a:ext cx="3024336" cy="30829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1625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1"/>
            <a:ext cx="8712968" cy="2492990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>
            <a:spAutoFit/>
          </a:bodyPr>
          <a:lstStyle/>
          <a:p>
            <a:pPr marL="457200" indent="450215" algn="just">
              <a:lnSpc>
                <a:spcPct val="150000"/>
              </a:lnSpc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успешного формирования умений проектной деятельности необходимо педагогам 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включать в урочную деятельность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младших школьников приёмы и методы проектной деятельности, где учащиеся в легкой и ненавязчивой форме будут совершенствовать умения самостоятельности в определении проблем и пути их решения.</a:t>
            </a:r>
          </a:p>
          <a:p>
            <a:pPr marL="457200" indent="450215" algn="just">
              <a:lnSpc>
                <a:spcPct val="150000"/>
              </a:lnSpc>
            </a:pPr>
            <a:endParaRPr lang="ru-RU" sz="14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2989761"/>
            <a:ext cx="8712968" cy="2739211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Таким образом, мы можем сказать, что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формирования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умений этой деятельности, действительно актуальна, более того она представляет интерес для многих педагогов-практиков, так как 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универсальные учебные действия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есть основа ФГОС НОО, а своевременное внедрение в урочную систему проектной деятельности 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повышает эффективность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всего образовательного процесса в целом.</a:t>
            </a:r>
          </a:p>
        </p:txBody>
      </p:sp>
    </p:spTree>
    <p:extLst>
      <p:ext uri="{BB962C8B-B14F-4D97-AF65-F5344CB8AC3E}">
        <p14:creationId xmlns:p14="http://schemas.microsoft.com/office/powerpoint/2010/main" val="2183899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16632"/>
            <a:ext cx="23271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Лэпбук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2696" y="1268760"/>
            <a:ext cx="550344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212529"/>
                </a:solidFill>
                <a:latin typeface="Arial"/>
              </a:rPr>
              <a:t>Лэпбук  (</a:t>
            </a:r>
            <a:r>
              <a:rPr lang="ru-RU" sz="2000" b="1" dirty="0" err="1">
                <a:solidFill>
                  <a:srgbClr val="212529"/>
                </a:solidFill>
                <a:latin typeface="Arial"/>
              </a:rPr>
              <a:t>lapbook</a:t>
            </a:r>
            <a:r>
              <a:rPr lang="ru-RU" sz="2000" b="1" dirty="0">
                <a:solidFill>
                  <a:srgbClr val="212529"/>
                </a:solidFill>
                <a:latin typeface="Arial"/>
              </a:rPr>
              <a:t>) </a:t>
            </a:r>
            <a:r>
              <a:rPr lang="ru-RU" sz="2000" dirty="0">
                <a:solidFill>
                  <a:srgbClr val="212529"/>
                </a:solidFill>
                <a:latin typeface="Arial"/>
              </a:rPr>
              <a:t>– это сравнительно новое </a:t>
            </a:r>
            <a:r>
              <a:rPr lang="ru-RU" sz="2000" dirty="0" smtClean="0">
                <a:solidFill>
                  <a:srgbClr val="212529"/>
                </a:solidFill>
                <a:latin typeface="Arial"/>
              </a:rPr>
              <a:t>средство обучения, </a:t>
            </a:r>
            <a:r>
              <a:rPr lang="ru-RU" sz="2000" dirty="0">
                <a:solidFill>
                  <a:srgbClr val="212529"/>
                </a:solidFill>
                <a:latin typeface="Arial"/>
              </a:rPr>
              <a:t>представляет собой одну из </a:t>
            </a:r>
            <a:r>
              <a:rPr lang="ru-RU" sz="2000" b="1" dirty="0">
                <a:solidFill>
                  <a:srgbClr val="212529"/>
                </a:solidFill>
                <a:latin typeface="Arial"/>
              </a:rPr>
              <a:t>разновидностей метода проекта</a:t>
            </a:r>
            <a:r>
              <a:rPr lang="ru-RU" sz="2000" dirty="0">
                <a:solidFill>
                  <a:srgbClr val="212529"/>
                </a:solidFill>
                <a:latin typeface="Arial"/>
              </a:rPr>
              <a:t>.    В дословном переводе с английского языка лэпбук  означает </a:t>
            </a:r>
            <a:r>
              <a:rPr lang="ru-RU" sz="2000" b="1" dirty="0">
                <a:solidFill>
                  <a:srgbClr val="212529"/>
                </a:solidFill>
                <a:latin typeface="Arial"/>
              </a:rPr>
              <a:t>«книга на коленях»</a:t>
            </a:r>
            <a:r>
              <a:rPr lang="ru-RU" sz="2000" dirty="0">
                <a:solidFill>
                  <a:srgbClr val="212529"/>
                </a:solidFill>
                <a:latin typeface="Arial"/>
              </a:rPr>
              <a:t>, или как его еще называют тематическая папка или коллекция маленьких книжек с кармашками и окошечками, которые дают возможность размещать информацию в виде рисунков, небольших текстов, диаграмм и графиков в любой форме и на любую тему.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6607940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6678" y="1061255"/>
            <a:ext cx="4731568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«Формирование </a:t>
            </a:r>
          </a:p>
          <a:p>
            <a:r>
              <a:rPr lang="ru-RU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умений </a:t>
            </a:r>
          </a:p>
          <a:p>
            <a:r>
              <a:rPr lang="ru-RU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проектной деятельности </a:t>
            </a:r>
          </a:p>
          <a:p>
            <a:r>
              <a:rPr lang="ru-RU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младших школьников </a:t>
            </a:r>
          </a:p>
          <a:p>
            <a:r>
              <a:rPr lang="ru-RU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учебном процессе»</a:t>
            </a:r>
          </a:p>
          <a:p>
            <a:endParaRPr lang="ru-RU" sz="2400" dirty="0">
              <a:solidFill>
                <a:srgbClr val="C0504D">
                  <a:lumMod val="75000"/>
                </a:srgbClr>
              </a:solidFill>
              <a:latin typeface="Myriad Pro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1700809"/>
            <a:ext cx="3643102" cy="26754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06593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vsesvoimirykami.ru/wp-content/uploads/2019/02/Kak-sdelat-lepbuk-svoimi-rukami-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32656"/>
            <a:ext cx="8868462" cy="6351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11975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лэпбук (lapbook) по истории математи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55" y="188640"/>
            <a:ext cx="8712968" cy="6320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68391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cdn3.imgbb.ru/user/111/1118707/201503/0c42f35e1aee0ed9e1fc71c29563890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188640"/>
            <a:ext cx="8880921" cy="6513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71469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club-detstvo.ru/wp-content/uploads/dopolni-svoj-rasskaz-o-slovah-yazyka-chto-v-rechi-mozhno-delat-slovami_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0036"/>
            <a:ext cx="8592890" cy="6656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15120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thumbs.dreamstime.com/b/pupils-uniform-boy-girl-blue-hold-hands-330546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2818222" cy="28182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86" b="8497"/>
          <a:stretch/>
        </p:blipFill>
        <p:spPr>
          <a:xfrm>
            <a:off x="3275856" y="2564904"/>
            <a:ext cx="3891804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206030" y="188640"/>
            <a:ext cx="66816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Спасибо за внимание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15757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 вниз 1"/>
          <p:cNvSpPr/>
          <p:nvPr/>
        </p:nvSpPr>
        <p:spPr>
          <a:xfrm>
            <a:off x="251520" y="116632"/>
            <a:ext cx="3229690" cy="2084677"/>
          </a:xfrm>
          <a:prstGeom prst="downArrow">
            <a:avLst>
              <a:gd name="adj1" fmla="val 82953"/>
              <a:gd name="adj2" fmla="val 29918"/>
            </a:avLst>
          </a:prstGeom>
          <a:gradFill rotWithShape="1">
            <a:gsLst>
              <a:gs pos="0">
                <a:srgbClr val="C0504D">
                  <a:tint val="50000"/>
                  <a:satMod val="300000"/>
                </a:srgbClr>
              </a:gs>
              <a:gs pos="35000">
                <a:srgbClr val="C0504D">
                  <a:tint val="37000"/>
                  <a:satMod val="300000"/>
                </a:srgbClr>
              </a:gs>
              <a:gs pos="100000">
                <a:srgbClr val="C0504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Школьное образование должно быть приведено в современное информационное окружение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Medium Cond" panose="020B0606030402020204" pitchFamily="34" charset="0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2227340"/>
            <a:ext cx="3895870" cy="4062651"/>
          </a:xfrm>
          <a:prstGeom prst="rect">
            <a:avLst/>
          </a:prstGeom>
          <a:gradFill flip="none" rotWithShape="1">
            <a:gsLst>
              <a:gs pos="0">
                <a:srgbClr val="339933">
                  <a:tint val="66000"/>
                  <a:satMod val="160000"/>
                </a:srgbClr>
              </a:gs>
              <a:gs pos="50000">
                <a:srgbClr val="339933">
                  <a:tint val="44500"/>
                  <a:satMod val="160000"/>
                </a:srgbClr>
              </a:gs>
              <a:gs pos="100000">
                <a:srgbClr val="339933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 исследования:</a:t>
            </a:r>
          </a:p>
          <a:p>
            <a:pPr lvl="1" algn="just"/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учителя начальной школы нуждаются в более детальном разъяснении 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особенностей организации проектной деятельности младших школьников в учебном процессе,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также рассмотрении системы формирования умений проектной деятельности и каковы приемы их формирования.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355976" y="2227340"/>
            <a:ext cx="4320480" cy="3785652"/>
          </a:xfrm>
          <a:prstGeom prst="rect">
            <a:avLst/>
          </a:prstGeom>
          <a:gradFill flip="none" rotWithShape="1">
            <a:gsLst>
              <a:gs pos="0">
                <a:srgbClr val="339933">
                  <a:tint val="66000"/>
                  <a:satMod val="160000"/>
                </a:srgbClr>
              </a:gs>
              <a:gs pos="50000">
                <a:srgbClr val="339933">
                  <a:tint val="44500"/>
                  <a:satMod val="160000"/>
                </a:srgbClr>
              </a:gs>
              <a:gs pos="100000">
                <a:srgbClr val="339933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преподаватель будет иметь всю необходимую информацию о проектной деятельности младших школьников и о необходимости формирования умений этой деятельности, то он сможет чаще и эффективнее использовать метод проектирования в своей работе, что в учебном процессе отразится в 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развитии тех умений, которые помогут познавать мир самостоятельно и продуктивно.</a:t>
            </a:r>
          </a:p>
        </p:txBody>
      </p:sp>
    </p:spTree>
    <p:extLst>
      <p:ext uri="{BB962C8B-B14F-4D97-AF65-F5344CB8AC3E}">
        <p14:creationId xmlns:p14="http://schemas.microsoft.com/office/powerpoint/2010/main" val="199322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04664"/>
            <a:ext cx="7920880" cy="1421992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marL="0" marR="0" lvl="0" indent="450215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sng" strike="noStrike" kern="0" cap="none" spc="0" normalizeH="0" baseline="0" noProof="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Цель: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теоретическое обоснование и апробация приемов формирования умений проектной деятельности у младших школьников.</a:t>
            </a:r>
            <a:endParaRPr kumimoji="0" lang="ru-RU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14467" y="2204864"/>
            <a:ext cx="7920880" cy="4154984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marL="0" marR="0" lvl="0" indent="450215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Задачи:</a:t>
            </a:r>
            <a:endParaRPr kumimoji="0" lang="ru-RU" sz="2000" b="1" i="0" u="none" strike="noStrike" kern="0" cap="none" spc="0" normalizeH="0" baseline="0" noProof="0" dirty="0">
              <a:ln>
                <a:solidFill>
                  <a:srgbClr val="C00000"/>
                </a:solidFill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Рассмотреть теоретические основы формирования умений проектной деятельности у младших школьников учебном процессе.</a:t>
            </a:r>
            <a:endParaRPr kumimoji="0" lang="ru-RU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Проанализировать особенности организации проектной деятельности в начальной школе.</a:t>
            </a:r>
            <a:endParaRPr kumimoji="0" lang="ru-RU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Разработать систему и приемы формирования умений проектной деятельности у младших школьников.</a:t>
            </a:r>
            <a:endParaRPr kumimoji="0" lang="ru-RU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Разработать практические методические рекомендации по формированию умений проектной деятельности в учебном процессе.</a:t>
            </a:r>
            <a:endParaRPr kumimoji="0" lang="ru-RU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8972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620688"/>
            <a:ext cx="7729937" cy="1323439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Проектная деятельность 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представляет собой способ достижения дидактической цели через детальную разработку проблемы, завершающуюся вполне реальным, осязаемым практическим результатом. </a:t>
            </a:r>
            <a:endParaRPr kumimoji="0" lang="ru-RU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6083" y="2492896"/>
            <a:ext cx="7801943" cy="3323987"/>
          </a:xfrm>
          <a:prstGeom prst="rect">
            <a:avLst/>
          </a:prstGeom>
          <a:gradFill flip="none" rotWithShape="1">
            <a:gsLst>
              <a:gs pos="0">
                <a:srgbClr val="339933">
                  <a:tint val="66000"/>
                  <a:satMod val="160000"/>
                </a:srgbClr>
              </a:gs>
              <a:gs pos="50000">
                <a:srgbClr val="339933">
                  <a:tint val="44500"/>
                  <a:satMod val="160000"/>
                </a:srgbClr>
              </a:gs>
              <a:gs pos="100000">
                <a:srgbClr val="339933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Применение учебных проектов, как компонента системы образования, 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открывает большие возможности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развития </a:t>
            </a:r>
            <a:r>
              <a:rPr lang="ru-RU" sz="20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самостоятельного, критически мыслящего ученика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возможность формирования у него определенных личностных качеств через активные способы действия. </a:t>
            </a:r>
          </a:p>
          <a:p>
            <a:pPr indent="450215" algn="just">
              <a:lnSpc>
                <a:spcPct val="150000"/>
              </a:lnSpc>
            </a:pP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Задача каждого педагога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создать условия для проектной деятельности, творческой самореализации учащихся при обучении.</a:t>
            </a:r>
            <a:endParaRPr lang="ru-RU" sz="16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700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260648"/>
            <a:ext cx="727280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dirty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Умения</a:t>
            </a:r>
            <a:r>
              <a:rPr lang="ru-RU" sz="3600" b="1" dirty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проектной</a:t>
            </a:r>
            <a:r>
              <a:rPr lang="ru-RU" sz="3600" b="1" dirty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</a:t>
            </a:r>
            <a:endParaRPr lang="ru-RU" sz="3600" b="1" dirty="0">
              <a:ln w="0">
                <a:solidFill>
                  <a:srgbClr val="C00000"/>
                </a:solidFill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1052736"/>
            <a:ext cx="568863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Проектные умения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 – это группа умений, которая выделяется по такому признаку как их общность по отношению к проектной деятельности, целью которой является </a:t>
            </a: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построение технологического процесса 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по конструированию и изготовлению изделий, и решению творческих задач. </a:t>
            </a:r>
            <a:endParaRPr kumimoji="0" lang="ru-RU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60594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84969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215" indent="450215" algn="just"/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Основные умения, необходимые для формирования 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культуры проектной деятельности:</a:t>
            </a:r>
            <a:endParaRPr lang="ru-RU" b="1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484784"/>
            <a:ext cx="554461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Проблематизация;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Целеполагание;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Планирование;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результатов и рефлексия;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информацией;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Оформление работ;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и защита проекта.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050" r="78350"/>
          <a:stretch/>
        </p:blipFill>
        <p:spPr>
          <a:xfrm>
            <a:off x="4139952" y="1268760"/>
            <a:ext cx="1237195" cy="15734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84791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116632"/>
            <a:ext cx="7776864" cy="923330"/>
          </a:xfrm>
          <a:prstGeom prst="rect">
            <a:avLst/>
          </a:prstGeom>
          <a:gradFill flip="none" rotWithShape="1">
            <a:gsLst>
              <a:gs pos="0">
                <a:srgbClr val="339933">
                  <a:tint val="66000"/>
                  <a:satMod val="160000"/>
                </a:srgbClr>
              </a:gs>
              <a:gs pos="50000">
                <a:srgbClr val="339933">
                  <a:tint val="44500"/>
                  <a:satMod val="160000"/>
                </a:srgbClr>
              </a:gs>
              <a:gs pos="100000">
                <a:srgbClr val="339933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Каждое умение проектной деятельности было диагностировано при помощи методики А.И.Савенкова «Выявление исследовательских умений» (модифицированная)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196075"/>
            <a:ext cx="7776864" cy="923330"/>
          </a:xfrm>
          <a:prstGeom prst="rect">
            <a:avLst/>
          </a:prstGeom>
          <a:gradFill flip="none" rotWithShape="1">
            <a:gsLst>
              <a:gs pos="0">
                <a:srgbClr val="339933">
                  <a:tint val="66000"/>
                  <a:satMod val="160000"/>
                </a:srgbClr>
              </a:gs>
              <a:gs pos="50000">
                <a:srgbClr val="339933">
                  <a:tint val="44500"/>
                  <a:satMod val="160000"/>
                </a:srgbClr>
              </a:gs>
              <a:gs pos="100000">
                <a:srgbClr val="339933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>
            <a:spAutoFit/>
          </a:bodyPr>
          <a:lstStyle/>
          <a:p>
            <a:pPr indent="450215" algn="just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данной методике велось наблюдение за детьми 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этапе постановки проблемы, формулировании целей и задач проекта.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Данные представлены на рисунке 1</a:t>
            </a:r>
            <a:endParaRPr lang="ru-RU" sz="14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423679612"/>
              </p:ext>
            </p:extLst>
          </p:nvPr>
        </p:nvGraphicFramePr>
        <p:xfrm>
          <a:off x="467544" y="2276872"/>
          <a:ext cx="5256584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51520" y="5154555"/>
            <a:ext cx="5427240" cy="830997"/>
          </a:xfrm>
          <a:prstGeom prst="rect">
            <a:avLst/>
          </a:prstGeom>
          <a:gradFill flip="none" rotWithShape="1">
            <a:gsLst>
              <a:gs pos="0">
                <a:srgbClr val="339933">
                  <a:tint val="66000"/>
                  <a:satMod val="160000"/>
                </a:srgbClr>
              </a:gs>
              <a:gs pos="50000">
                <a:srgbClr val="339933">
                  <a:tint val="44500"/>
                  <a:satMod val="160000"/>
                </a:srgbClr>
              </a:gs>
              <a:gs pos="100000">
                <a:srgbClr val="339933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>
            <a:spAutoFit/>
          </a:bodyPr>
          <a:lstStyle/>
          <a:p>
            <a:pPr indent="450215" algn="just"/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Высокий уровень – от 8 до10 баллов: 44% (8 человек), </a:t>
            </a:r>
          </a:p>
          <a:p>
            <a:pPr indent="450215" algn="just"/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средний уровень – от 5 до 7 баллов: 50% (9 человек), </a:t>
            </a:r>
          </a:p>
          <a:p>
            <a:pPr indent="450215" algn="just"/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низкий уровень от 1 до 5 баллов – 5% (1 человек).</a:t>
            </a:r>
            <a:endParaRPr lang="ru-RU" sz="12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4" descr="http://www.mvl74.ru/upload/iblock/87b/87bece2ced44a29b814758f55b71b08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2" t="2668" r="9764"/>
          <a:stretch/>
        </p:blipFill>
        <p:spPr bwMode="auto">
          <a:xfrm>
            <a:off x="2771800" y="2492896"/>
            <a:ext cx="2615418" cy="20627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9807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88640"/>
            <a:ext cx="8312024" cy="2308324"/>
          </a:xfrm>
          <a:prstGeom prst="rect">
            <a:avLst/>
          </a:prstGeom>
          <a:gradFill flip="none" rotWithShape="1">
            <a:gsLst>
              <a:gs pos="0">
                <a:srgbClr val="339933">
                  <a:tint val="66000"/>
                  <a:satMod val="160000"/>
                </a:srgbClr>
              </a:gs>
              <a:gs pos="50000">
                <a:srgbClr val="339933">
                  <a:tint val="44500"/>
                  <a:satMod val="160000"/>
                </a:srgbClr>
              </a:gs>
              <a:gs pos="100000">
                <a:srgbClr val="339933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>
            <a:spAutoFit/>
          </a:bodyPr>
          <a:lstStyle/>
          <a:p>
            <a:pPr marL="457200" indent="450215" algn="just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Следующий этап работы над проектом подразумевает развитие таких умений, как 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планирование, 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результатов и рефлексия (анализ результата на соответствие цели, рефлексия результатов решения задачи)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соответствии с таблицей 2, рисунком 2 при высоком уровне сформированности учащийся набирал от 10 до 15 баллов, а это 8 человек с класса – 44%, при среднем уровне от 5 до 9 баллов – 9 человек, что составляет 50% учащихся, низкий уровень имеет 1 ученик с класса, что составляет 5 % от всего количества класса, набравший от 1 до 5 баллов.</a:t>
            </a:r>
            <a:endParaRPr lang="ru-RU" sz="14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331082934"/>
              </p:ext>
            </p:extLst>
          </p:nvPr>
        </p:nvGraphicFramePr>
        <p:xfrm>
          <a:off x="323528" y="2521305"/>
          <a:ext cx="8496944" cy="40283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2" descr="https://img2.freepng.ru/20180711/tyo/kisspng-text-book-storytelling-personal-identification-num-emoji-apaixonado-5b4614be1d6537.77716702153131948612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6455" y="2708920"/>
            <a:ext cx="3357265" cy="3506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9574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1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11</Template>
  <TotalTime>89</TotalTime>
  <Words>1030</Words>
  <Application>Microsoft Office PowerPoint</Application>
  <PresentationFormat>Экран (4:3)</PresentationFormat>
  <Paragraphs>59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11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</dc:creator>
  <cp:lastModifiedBy>Анастасия</cp:lastModifiedBy>
  <cp:revision>9</cp:revision>
  <dcterms:created xsi:type="dcterms:W3CDTF">2022-04-26T12:48:40Z</dcterms:created>
  <dcterms:modified xsi:type="dcterms:W3CDTF">2022-04-27T14:39:18Z</dcterms:modified>
</cp:coreProperties>
</file>