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одзаголовок 8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57200" y="3699803"/>
            <a:ext cx="8305799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57200" y="1433731"/>
            <a:ext cx="8305799" cy="1981199"/>
          </a:xfrm>
          <a:prstGeom prst="rect">
            <a:avLst/>
          </a:prstGeo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8" name="Прямая соединительная линия 7" hidden="0"/>
          <p:cNvCxnSpPr>
            <a:cxnSpLocks/>
          </p:cNvCxnSpPr>
          <p:nvPr isPhoto="0" userDrawn="0"/>
        </p:nvCxnSpPr>
        <p:spPr bwMode="auto">
          <a:xfrm>
            <a:off x="1463625" y="3550125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 hidden="0"/>
          <p:cNvCxnSpPr>
            <a:cxnSpLocks/>
          </p:cNvCxnSpPr>
          <p:nvPr isPhoto="0" userDrawn="0"/>
        </p:nvCxnSpPr>
        <p:spPr bwMode="auto">
          <a:xfrm>
            <a:off x="4708573" y="3550125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 hidden="0"/>
          <p:cNvSpPr/>
          <p:nvPr isPhoto="0" userDrawn="0"/>
        </p:nvSpPr>
        <p:spPr bwMode="auto">
          <a:xfrm>
            <a:off x="4540347" y="3526301"/>
            <a:ext cx="45720" cy="45720"/>
          </a:xfrm>
          <a:prstGeom prst="ellipse">
            <a:avLst/>
          </a:prstGeom>
          <a:effectLst>
            <a:outerShdw blurRad="31750" dir="2700000" rotWithShape="0" algn="tl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Дата 1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16" name="Номер слайда 15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17" name="Нижний колонтитул 16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7"/>
            <a:ext cx="2057400" cy="585152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7"/>
            <a:ext cx="6019799" cy="585152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одержимое 8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1523999"/>
            <a:ext cx="8229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 hidden="0"/>
          <p:cNvSpPr>
            <a:spLocks noGrp="1"/>
          </p:cNvSpPr>
          <p:nvPr isPhoto="0" userDrawn="0">
            <p:ph type="dt" sz="half" idx="14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15" name="Номер слайда 14" hidden="0"/>
          <p:cNvSpPr>
            <a:spLocks noGrp="1"/>
          </p:cNvSpPr>
          <p:nvPr isPhoto="0" userDrawn="0">
            <p:ph type="sldNum" sz="quarter" idx="15" hasCustomPrompt="0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16" name="Нижний колонтитул 15" hidden="0"/>
          <p:cNvSpPr>
            <a:spLocks noGrp="1"/>
          </p:cNvSpPr>
          <p:nvPr isPhoto="0" userDrawn="0">
            <p:ph type="ftr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rtlCol="0"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3505199"/>
            <a:ext cx="7924799" cy="1371600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buNone/>
              <a:defRPr lang="en-US" sz="4800" b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958863"/>
            <a:ext cx="7924799" cy="984735"/>
          </a:xfrm>
        </p:spPr>
        <p:txBody>
          <a:bodyPr anchor="t"/>
          <a:lstStyle>
            <a:lvl1pPr marL="0" indent="0">
              <a:buNone/>
              <a:defRPr sz="2000" spc="1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7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685800" y="4916990"/>
            <a:ext cx="7924799" cy="4300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523999"/>
            <a:ext cx="4059936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199" y="1523999"/>
            <a:ext cx="4059936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399592"/>
            <a:ext cx="4040187" cy="761999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2" name="Содержимое 31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201895"/>
            <a:ext cx="4038598" cy="391363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9787" y="2201895"/>
            <a:ext cx="4038598" cy="391363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5447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 hidden="0"/>
          <p:cNvSpPr>
            <a:spLocks noGrp="1"/>
          </p:cNvSpPr>
          <p:nvPr isPhoto="0" userDrawn="0">
            <p:ph type="body" idx="3" hasCustomPrompt="0"/>
          </p:nvPr>
        </p:nvSpPr>
        <p:spPr bwMode="auto">
          <a:xfrm>
            <a:off x="4648199" y="1399592"/>
            <a:ext cx="4040187" cy="761999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10" name="Прямая соединительная линия 9" hidden="0"/>
          <p:cNvCxnSpPr>
            <a:cxnSpLocks/>
          </p:cNvCxnSpPr>
          <p:nvPr isPhoto="0" userDrawn="0"/>
        </p:nvCxnSpPr>
        <p:spPr bwMode="auto">
          <a:xfrm>
            <a:off x="562944" y="2180218"/>
            <a:ext cx="374904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 hidden="0"/>
          <p:cNvCxnSpPr>
            <a:cxnSpLocks/>
          </p:cNvCxnSpPr>
          <p:nvPr isPhoto="0" userDrawn="0"/>
        </p:nvCxnSpPr>
        <p:spPr bwMode="auto">
          <a:xfrm>
            <a:off x="4754880" y="2180218"/>
            <a:ext cx="374904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rotWithShape="0" algn="tl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Содержимое 28" hidden="0"/>
          <p:cNvSpPr>
            <a:spLocks noGrp="1"/>
          </p:cNvSpPr>
          <p:nvPr isPhoto="0" userDrawn="0">
            <p:ph sz="quarter" idx="1" hasCustomPrompt="0"/>
          </p:nvPr>
        </p:nvSpPr>
        <p:spPr bwMode="auto">
          <a:xfrm>
            <a:off x="457200" y="457200"/>
            <a:ext cx="6248399" cy="5715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2" hasCustomPrompt="0"/>
          </p:nvPr>
        </p:nvSpPr>
        <p:spPr bwMode="auto">
          <a:xfrm>
            <a:off x="6781799" y="1600200"/>
            <a:ext cx="1984248" cy="3733799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Заголовок 3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81799" y="457200"/>
            <a:ext cx="1981199" cy="1066799"/>
          </a:xfrm>
        </p:spPr>
        <p:txBody>
          <a:bodyPr lIns="91440" tIns="91440" anchor="b" anchorCtr="0"/>
          <a:lstStyle>
            <a:lvl1pPr algn="l">
              <a:buNone/>
              <a:defRPr sz="1800" b="1" spc="-50">
                <a:ln w="3175"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7" hidden="0"/>
          <p:cNvSpPr>
            <a:spLocks noGrp="1"/>
          </p:cNvSpPr>
          <p:nvPr isPhoto="0" userDrawn="0">
            <p:ph type="dt" sz="half" idx="14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10" name="Нижний колонтитул 9" hidden="0"/>
          <p:cNvSpPr>
            <a:spLocks noGrp="1"/>
          </p:cNvSpPr>
          <p:nvPr isPhoto="0" userDrawn="0">
            <p:ph type="ftr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629400" y="457200"/>
            <a:ext cx="2057400" cy="1066799"/>
          </a:xfrm>
        </p:spPr>
        <p:txBody>
          <a:bodyPr lIns="91440" tIns="91440" anchor="b" anchorCtr="0"/>
          <a:lstStyle>
            <a:lvl1pPr algn="l">
              <a:buNone/>
              <a:defRPr sz="1800" b="1" spc="-50">
                <a:ln w="3175"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457200" y="457200"/>
            <a:ext cx="6019799" cy="5562599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rotWithShape="0" algn="ctr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629400" y="1600200"/>
            <a:ext cx="2057400" cy="4419599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7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10" name="Нижний колонтитул 9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Текст 8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447799"/>
            <a:ext cx="8229600" cy="46783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5791199" y="6203666"/>
            <a:ext cx="2590799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A7B9FE-9CD7-433D-8E84-78F2894A9741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9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133599" y="6203666"/>
            <a:ext cx="3581399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410574" y="6181530"/>
            <a:ext cx="609599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7721AD-1004-4D8E-A70A-85B39C842022}" type="slidenum">
              <a:rPr lang="ru-RU"/>
              <a:t/>
            </a:fld>
            <a:endParaRPr lang="ru-RU"/>
          </a:p>
        </p:txBody>
      </p:sp>
      <p:sp>
        <p:nvSpPr>
          <p:cNvPr id="5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2399"/>
            <a:ext cx="8229600" cy="1219199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lang="en-US" sz="4200" b="0" spc="-10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288632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9" cy="6871606"/>
          </a:xfrm>
          <a:prstGeom prst="rect">
            <a:avLst/>
          </a:prstGeom>
        </p:spPr>
      </p:pic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512776" y="149678"/>
            <a:ext cx="6394366" cy="983085"/>
          </a:xfrm>
        </p:spPr>
        <p:txBody>
          <a:bodyPr/>
          <a:lstStyle/>
          <a:p>
            <a:pPr>
              <a:defRPr/>
            </a:pPr>
            <a:r>
              <a:rPr lang="ru-RU" sz="2300"/>
              <a:t>Конкурсное  испытание «Педагогическая  мастерская»</a:t>
            </a:r>
            <a:br>
              <a:rPr lang="ru-RU" sz="2300"/>
            </a:br>
            <a:r>
              <a:rPr lang="ru-RU" sz="2300" b="0" i="0" u="none" strike="noStrike" cap="none" spc="-99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«Шесть шляп мышления»</a:t>
            </a:r>
            <a:endParaRPr sz="2300"/>
          </a:p>
          <a:p>
            <a:pPr>
              <a:defRPr/>
            </a:pPr>
            <a:r>
              <a:rPr lang="ru-RU" sz="2300" b="0" i="0" u="none" strike="noStrike" cap="none" spc="-99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Методика Эдварда де </a:t>
            </a:r>
            <a:r>
              <a:rPr lang="ru-RU" sz="2300" b="0" i="0" u="none" strike="noStrike" cap="none" spc="-99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Боно</a:t>
            </a:r>
            <a:endParaRPr sz="2300">
              <a:solidFill>
                <a:schemeClr val="tx1"/>
              </a:solidFill>
            </a:endParaRPr>
          </a:p>
        </p:txBody>
      </p:sp>
      <p:sp>
        <p:nvSpPr>
          <p:cNvPr id="5" name="TextBox 4" hidden="0"/>
          <p:cNvSpPr txBox="1"/>
          <p:nvPr isPhoto="0" userDrawn="0"/>
        </p:nvSpPr>
        <p:spPr bwMode="auto">
          <a:xfrm>
            <a:off x="2335490" y="4061731"/>
            <a:ext cx="4749223" cy="2529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/>
              <a:t>Реализующий методику педагог:</a:t>
            </a:r>
            <a:endParaRPr sz="2000"/>
          </a:p>
          <a:p>
            <a:pPr algn="ctr">
              <a:defRPr/>
            </a:pPr>
            <a:r>
              <a:rPr lang="ru-RU" sz="2000"/>
              <a:t> учитель начальных классов , </a:t>
            </a:r>
            <a:endParaRPr sz="2000"/>
          </a:p>
          <a:p>
            <a:pPr algn="ctr">
              <a:defRPr/>
            </a:pPr>
            <a:r>
              <a:rPr lang="ru-RU" sz="2000"/>
              <a:t>учитель «Основ православной культуры»,</a:t>
            </a:r>
            <a:endParaRPr sz="2000"/>
          </a:p>
          <a:p>
            <a:pPr algn="ctr">
              <a:defRPr/>
            </a:pPr>
            <a:r>
              <a:rPr lang="ru-RU" sz="2000"/>
              <a:t>классный руководитель 4 «А» класса</a:t>
            </a:r>
            <a:endParaRPr sz="2000"/>
          </a:p>
          <a:p>
            <a:pPr algn="ctr">
              <a:defRPr/>
            </a:pPr>
            <a:r>
              <a:rPr lang="ru-RU" sz="2000"/>
              <a:t>МБОУ СОШ с. Богородское</a:t>
            </a:r>
            <a:endParaRPr lang="ru-RU" sz="2000"/>
          </a:p>
          <a:p>
            <a:pPr algn="ctr">
              <a:defRPr/>
            </a:pPr>
            <a:r>
              <a:rPr lang="ru-RU" sz="2000"/>
              <a:t>Мальцева Полина Александровна.</a:t>
            </a:r>
            <a:endParaRPr sz="2000"/>
          </a:p>
          <a:p>
            <a:pPr algn="ctr">
              <a:defRPr/>
            </a:pPr>
            <a:r>
              <a:rPr lang="ru-RU" sz="2000"/>
              <a:t>Стаж работы учителем: 3 года.</a:t>
            </a:r>
            <a:endParaRPr sz="2000"/>
          </a:p>
          <a:p>
            <a:pPr algn="ctr">
              <a:defRPr/>
            </a:pPr>
            <a:r>
              <a:rPr lang="ru-RU" sz="2000"/>
              <a:t>Образование: высшее.</a:t>
            </a:r>
            <a:endParaRPr sz="2000"/>
          </a:p>
        </p:txBody>
      </p:sp>
      <p:pic>
        <p:nvPicPr>
          <p:cNvPr id="1499178423" name="" hidden="0"/>
          <p:cNvPicPr>
            <a:picLocks noChangeAspect="1"/>
          </p:cNvPicPr>
          <p:nvPr isPhoto="0" userDrawn="0"/>
        </p:nvPicPr>
        <p:blipFill>
          <a:blip r:embed="rId3"/>
          <a:srcRect l="0" t="0" r="72053" b="0"/>
          <a:stretch/>
        </p:blipFill>
        <p:spPr bwMode="auto">
          <a:xfrm flipH="0" flipV="0">
            <a:off x="2661510" y="1418526"/>
            <a:ext cx="967175" cy="2595580"/>
          </a:xfrm>
          <a:prstGeom prst="rect">
            <a:avLst/>
          </a:prstGeom>
        </p:spPr>
      </p:pic>
      <p:pic>
        <p:nvPicPr>
          <p:cNvPr id="617936122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636540" y="1418526"/>
            <a:ext cx="964315" cy="2595580"/>
          </a:xfrm>
          <a:prstGeom prst="rect">
            <a:avLst/>
          </a:prstGeom>
        </p:spPr>
      </p:pic>
      <p:pic>
        <p:nvPicPr>
          <p:cNvPr id="908608983" name="Picture 4" descr="DeBono1" hidden="0"/>
          <p:cNvPicPr>
            <a:picLocks noChangeAspect="1" noChangeArrowheads="1" noGrp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3472367" y="1418526"/>
            <a:ext cx="2214264" cy="2595580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570162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pic>
        <p:nvPicPr>
          <p:cNvPr id="4098" name="Picture 2" descr="C:\Users\Учитель\Desktop\учитель года\Новая папка\20220421_123318.jpg" hidden="0"/>
          <p:cNvPicPr>
            <a:picLocks noChangeAspect="1" noChangeArrowheads="1"/>
          </p:cNvPicPr>
          <p:nvPr isPhoto="0" userDrawn="0"/>
        </p:nvPicPr>
        <p:blipFill>
          <a:blip r:embed="rId3"/>
          <a:srcRect l="17484" t="26771" r="36461" b="7272"/>
          <a:stretch/>
        </p:blipFill>
        <p:spPr bwMode="auto">
          <a:xfrm>
            <a:off x="578188" y="4041299"/>
            <a:ext cx="2428892" cy="2608810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учитель года\Новая папка\20220421_123334.jpg" hidden="0"/>
          <p:cNvPicPr>
            <a:picLocks noChangeAspect="1" noChangeArrowheads="1"/>
          </p:cNvPicPr>
          <p:nvPr isPhoto="0" userDrawn="0"/>
        </p:nvPicPr>
        <p:blipFill>
          <a:blip r:embed="rId4"/>
          <a:srcRect l="39379" t="29394" r="9430" b="0"/>
          <a:stretch/>
        </p:blipFill>
        <p:spPr bwMode="auto">
          <a:xfrm>
            <a:off x="227889" y="1273835"/>
            <a:ext cx="2571768" cy="2660339"/>
          </a:xfrm>
          <a:prstGeom prst="rect">
            <a:avLst/>
          </a:prstGeom>
          <a:noFill/>
        </p:spPr>
      </p:pic>
      <p:pic>
        <p:nvPicPr>
          <p:cNvPr id="4100" name="Picture 4" descr="C:\Users\Учитель\Desktop\учитель года\Новая папка\20220421_123001.jpg" hidden="0"/>
          <p:cNvPicPr>
            <a:picLocks noChangeAspect="1" noChangeArrowheads="1"/>
          </p:cNvPicPr>
          <p:nvPr isPhoto="0" userDrawn="0"/>
        </p:nvPicPr>
        <p:blipFill>
          <a:blip r:embed="rId5"/>
          <a:srcRect l="3906" t="31558" r="18164" b="9067"/>
          <a:stretch/>
        </p:blipFill>
        <p:spPr bwMode="auto">
          <a:xfrm>
            <a:off x="3082006" y="2132251"/>
            <a:ext cx="5875776" cy="3357586"/>
          </a:xfrm>
          <a:prstGeom prst="rect">
            <a:avLst/>
          </a:prstGeom>
          <a:noFill/>
        </p:spPr>
      </p:pic>
      <p:sp>
        <p:nvSpPr>
          <p:cNvPr id="1869209737" name="Прямоугольник 3" hidden="0"/>
          <p:cNvSpPr/>
          <p:nvPr isPhoto="0" userDrawn="0"/>
        </p:nvSpPr>
        <p:spPr bwMode="auto">
          <a:xfrm>
            <a:off x="1710991" y="142850"/>
            <a:ext cx="6240687" cy="914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Из  </a:t>
            </a: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фотогалереи</a:t>
            </a: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. . .</a:t>
            </a:r>
            <a:endParaRPr lang="ru-RU" sz="5400" b="1" cap="none" spc="49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1788468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7" cy="6871605"/>
          </a:xfrm>
          <a:prstGeom prst="rect">
            <a:avLst/>
          </a:prstGeom>
        </p:spPr>
      </p:pic>
      <p:sp>
        <p:nvSpPr>
          <p:cNvPr id="469480850" name="" hidden="0"/>
          <p:cNvSpPr txBox="1"/>
          <p:nvPr isPhoto="0" userDrawn="0"/>
        </p:nvSpPr>
        <p:spPr bwMode="auto">
          <a:xfrm flipH="0" flipV="0">
            <a:off x="4328463" y="1891392"/>
            <a:ext cx="4641079" cy="311640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«Мои ученики будут узнавать новое не только от меня; они будут открывать это новое са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ми»</a:t>
            </a:r>
            <a:r>
              <a:rPr/>
              <a:t>.</a:t>
            </a:r>
            <a:endParaRPr lang="ru-RU" sz="18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Швейцарский педагог-гуманист </a:t>
            </a:r>
            <a:endParaRPr lang="ru-RU" sz="18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Иоганн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Генрих Песталоцци</a:t>
            </a:r>
            <a:endParaRPr/>
          </a:p>
        </p:txBody>
      </p:sp>
      <p:pic>
        <p:nvPicPr>
          <p:cNvPr id="32774195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035534" y="1707694"/>
            <a:ext cx="2966356" cy="383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242757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sp>
        <p:nvSpPr>
          <p:cNvPr id="1418109886" name="" hidden="0"/>
          <p:cNvSpPr/>
          <p:nvPr isPhoto="0" userDrawn="0"/>
        </p:nvSpPr>
        <p:spPr bwMode="auto">
          <a:xfrm flipH="0" flipV="0">
            <a:off x="2271160" y="2155624"/>
            <a:ext cx="5377518" cy="25603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ctr">
              <a:defRPr/>
            </a:pPr>
            <a:r>
              <a:rPr sz="5400" b="1">
                <a:ln>
                  <a:noFill/>
                </a:ln>
                <a:solidFill>
                  <a:schemeClr val="accent1"/>
                </a:solidFill>
              </a:rPr>
              <a:t>СПАСИБО </a:t>
            </a:r>
            <a:endParaRPr sz="5400" b="1">
              <a:ln>
                <a:noFill/>
              </a:ln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sz="5400" b="1">
                <a:ln>
                  <a:noFill/>
                </a:ln>
                <a:solidFill>
                  <a:schemeClr val="accent1"/>
                </a:solidFill>
              </a:rPr>
              <a:t>ЗА </a:t>
            </a:r>
            <a:endParaRPr sz="5400" b="1">
              <a:ln>
                <a:noFill/>
              </a:ln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sz="5400" b="1">
                <a:ln>
                  <a:noFill/>
                </a:ln>
                <a:solidFill>
                  <a:schemeClr val="accent1"/>
                </a:solidFill>
              </a:rPr>
              <a:t>ВНИМАНИЕ!</a:t>
            </a:r>
            <a:endParaRPr sz="5400" b="1">
              <a:ln>
                <a:noFill/>
              </a:ln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8823850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sp>
        <p:nvSpPr>
          <p:cNvPr id="4" name="Текст 3" hidden="0"/>
          <p:cNvSpPr>
            <a:spLocks noGrp="1"/>
          </p:cNvSpPr>
          <p:nvPr isPhoto="0" userDrawn="0">
            <p:ph type="body" idx="2" hasCustomPrompt="0"/>
          </p:nvPr>
        </p:nvSpPr>
        <p:spPr bwMode="auto">
          <a:xfrm>
            <a:off x="1615983" y="214289"/>
            <a:ext cx="2214578" cy="264320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ru-RU" i="1">
                <a:solidFill>
                  <a:schemeClr val="tx1"/>
                </a:solidFill>
              </a:rPr>
              <a:t>Если наше дело – в </a:t>
            </a:r>
            <a:r>
              <a:rPr lang="ru-RU" i="1">
                <a:solidFill>
                  <a:schemeClr val="tx1"/>
                </a:solidFill>
              </a:rPr>
              <a:t>шляпе,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 i="1">
                <a:solidFill>
                  <a:schemeClr val="tx1"/>
                </a:solidFill>
              </a:rPr>
              <a:t>Если </a:t>
            </a:r>
            <a:r>
              <a:rPr lang="ru-RU" i="1">
                <a:solidFill>
                  <a:schemeClr val="tx1"/>
                </a:solidFill>
              </a:rPr>
              <a:t>наше тело – в шляпе,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 i="1">
                <a:solidFill>
                  <a:schemeClr val="tx1"/>
                </a:solidFill>
              </a:rPr>
              <a:t>Если даже мысли – в шляпе,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 i="1">
                <a:solidFill>
                  <a:schemeClr val="tx1"/>
                </a:solidFill>
              </a:rPr>
              <a:t>Значит, в шляпе-то – вся суть!</a:t>
            </a:r>
            <a:endParaRPr/>
          </a:p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 hidden="0"/>
          <p:cNvSpPr txBox="1"/>
          <p:nvPr isPhoto="0" userDrawn="0"/>
        </p:nvSpPr>
        <p:spPr bwMode="auto">
          <a:xfrm flipH="0" flipV="0">
            <a:off x="1126417" y="4129760"/>
            <a:ext cx="7475085" cy="173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Британский психолог и писатель,доктор медицины </a:t>
            </a:r>
            <a:r>
              <a:rPr lang="ru-RU"/>
              <a:t>и психологии Оксфордского </a:t>
            </a:r>
            <a:r>
              <a:rPr lang="ru-RU"/>
              <a:t>университета, </a:t>
            </a:r>
            <a:r>
              <a:rPr lang="ru-RU"/>
              <a:t>крупнейший специалист с </a:t>
            </a:r>
            <a:r>
              <a:rPr lang="ru-RU"/>
              <a:t>мировым именем в области творческого и </a:t>
            </a:r>
            <a:r>
              <a:rPr lang="ru-RU"/>
              <a:t>концептуального </a:t>
            </a:r>
            <a:r>
              <a:rPr lang="ru-RU"/>
              <a:t>мышления, </a:t>
            </a:r>
            <a:r>
              <a:rPr lang="ru-RU"/>
              <a:t>автор </a:t>
            </a:r>
            <a:r>
              <a:rPr lang="ru-RU"/>
              <a:t>64 </a:t>
            </a:r>
            <a:r>
              <a:rPr lang="ru-RU"/>
              <a:t>книг, переведенных </a:t>
            </a:r>
            <a:r>
              <a:rPr lang="ru-RU"/>
              <a:t>на 35 </a:t>
            </a:r>
            <a:r>
              <a:rPr lang="ru-RU"/>
              <a:t>я</a:t>
            </a:r>
            <a:r>
              <a:rPr lang="ru-RU"/>
              <a:t>зыков мира</a:t>
            </a:r>
            <a:r>
              <a:rPr lang="ru-RU"/>
              <a:t>, </a:t>
            </a:r>
            <a:r>
              <a:rPr lang="ru-RU"/>
              <a:t>руководитель </a:t>
            </a:r>
            <a:r>
              <a:rPr lang="ru-RU"/>
              <a:t>Центра </a:t>
            </a:r>
            <a:r>
              <a:rPr lang="ru-RU"/>
              <a:t>по </a:t>
            </a:r>
            <a:r>
              <a:rPr lang="ru-RU"/>
              <a:t>изучению мышления </a:t>
            </a:r>
            <a:r>
              <a:rPr lang="ru-RU"/>
              <a:t>Оксфордского </a:t>
            </a:r>
            <a:r>
              <a:rPr lang="ru-RU"/>
              <a:t>университета</a:t>
            </a:r>
            <a:r>
              <a:rPr lang="ru-RU"/>
              <a:t>.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0" name="Прямоугольник 9" hidden="0"/>
          <p:cNvSpPr/>
          <p:nvPr isPhoto="0" userDrawn="0"/>
        </p:nvSpPr>
        <p:spPr bwMode="auto">
          <a:xfrm>
            <a:off x="2603822" y="3085265"/>
            <a:ext cx="3814194" cy="7010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Эдвард де </a:t>
            </a:r>
            <a:r>
              <a:rPr lang="ru-RU"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Боно</a:t>
            </a:r>
            <a:endParaRPr lang="ru-RU" sz="4000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  <p:pic>
        <p:nvPicPr>
          <p:cNvPr id="1796679926" name="" hidden="0"/>
          <p:cNvPicPr>
            <a:picLocks noChangeAspect="1"/>
          </p:cNvPicPr>
          <p:nvPr isPhoto="0" userDrawn="0"/>
        </p:nvPicPr>
        <p:blipFill>
          <a:blip r:embed="rId3"/>
          <a:srcRect l="5521" t="0" r="4596" b="0"/>
          <a:stretch/>
        </p:blipFill>
        <p:spPr bwMode="auto">
          <a:xfrm flipH="0" flipV="0">
            <a:off x="4431492" y="476249"/>
            <a:ext cx="4224043" cy="2505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8987106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2151681" y="302077"/>
            <a:ext cx="5490514" cy="1219198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/>
              <a:t>«Шесть шляп мышления»</a:t>
            </a:r>
            <a:br>
              <a:rPr lang="ru-RU"/>
            </a:br>
            <a:r>
              <a:rPr/>
              <a:t>Six Thinking Hats</a:t>
            </a:r>
            <a:endParaRPr lang="ru-RU"/>
          </a:p>
        </p:txBody>
      </p:sp>
      <p:grpSp>
        <p:nvGrpSpPr>
          <p:cNvPr id="4" name="Group 11" hidden="0"/>
          <p:cNvGrpSpPr/>
          <p:nvPr isPhoto="0" userDrawn="0"/>
        </p:nvGrpSpPr>
        <p:grpSpPr bwMode="auto">
          <a:xfrm>
            <a:off x="357156" y="2364226"/>
            <a:ext cx="8578850" cy="1143000"/>
            <a:chOff x="177" y="3216"/>
            <a:chExt cx="5404" cy="672"/>
          </a:xfrm>
        </p:grpSpPr>
        <p:pic>
          <p:nvPicPr>
            <p:cNvPr id="5" name="Picture 5" descr="redhat" hidden="0"/>
            <p:cNvPicPr>
              <a:picLocks noChangeAspect="1" noChangeArrowheads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177" y="321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whitehat" hidden="0"/>
            <p:cNvPicPr>
              <a:picLocks noChangeAspect="1" noChangeArrowheads="1"/>
            </p:cNvPicPr>
            <p:nvPr isPhoto="0" userDrawn="0"/>
          </p:nvPicPr>
          <p:blipFill>
            <a:blip r:embed="rId4"/>
            <a:stretch/>
          </p:blipFill>
          <p:spPr bwMode="auto">
            <a:xfrm>
              <a:off x="1076" y="3216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blackhat" hidden="0"/>
            <p:cNvPicPr>
              <a:picLocks noChangeAspect="1" noChangeArrowheads="1"/>
            </p:cNvPicPr>
            <p:nvPr isPhoto="0" userDrawn="0"/>
          </p:nvPicPr>
          <p:blipFill>
            <a:blip r:embed="rId5"/>
            <a:stretch/>
          </p:blipFill>
          <p:spPr bwMode="auto">
            <a:xfrm>
              <a:off x="1974" y="321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yellowhat" hidden="0"/>
            <p:cNvPicPr>
              <a:picLocks noChangeAspect="1" noChangeArrowheads="1"/>
            </p:cNvPicPr>
            <p:nvPr isPhoto="0" userDrawn="0"/>
          </p:nvPicPr>
          <p:blipFill>
            <a:blip r:embed="rId6"/>
            <a:stretch/>
          </p:blipFill>
          <p:spPr bwMode="auto">
            <a:xfrm>
              <a:off x="2873" y="3216"/>
              <a:ext cx="72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greenhat" hidden="0"/>
            <p:cNvPicPr>
              <a:picLocks noChangeAspect="1" noChangeArrowheads="1"/>
            </p:cNvPicPr>
            <p:nvPr isPhoto="0" userDrawn="0"/>
          </p:nvPicPr>
          <p:blipFill>
            <a:blip r:embed="rId7"/>
            <a:stretch/>
          </p:blipFill>
          <p:spPr bwMode="auto">
            <a:xfrm>
              <a:off x="3771" y="3216"/>
              <a:ext cx="81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bluehat" hidden="0"/>
            <p:cNvPicPr>
              <a:picLocks noChangeAspect="1" noChangeArrowheads="1"/>
            </p:cNvPicPr>
            <p:nvPr isPhoto="0" userDrawn="0"/>
          </p:nvPicPr>
          <p:blipFill>
            <a:blip r:embed="rId8"/>
            <a:stretch/>
          </p:blipFill>
          <p:spPr bwMode="auto">
            <a:xfrm>
              <a:off x="4766" y="3216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 hidden="0"/>
          <p:cNvSpPr txBox="1"/>
          <p:nvPr isPhoto="0" userDrawn="0"/>
        </p:nvSpPr>
        <p:spPr bwMode="auto">
          <a:xfrm>
            <a:off x="602300" y="4257280"/>
            <a:ext cx="5215189" cy="155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/>
              <a:t>«Чтобы  взглянуть  на  мир с другой стороны, смените  шляпу» – ключевая  идея  метода </a:t>
            </a:r>
            <a:endParaRPr/>
          </a:p>
          <a:p>
            <a:pPr>
              <a:defRPr/>
            </a:pPr>
            <a:r>
              <a:rPr lang="ru-RU" sz="2400"/>
              <a:t>Эдварда де </a:t>
            </a:r>
            <a:r>
              <a:rPr lang="ru-RU" sz="2400"/>
              <a:t>Боно</a:t>
            </a:r>
            <a:r>
              <a:rPr lang="ru-RU" sz="2400"/>
              <a:t>. </a:t>
            </a:r>
            <a:endParaRPr lang="ru-RU" sz="2400"/>
          </a:p>
        </p:txBody>
      </p:sp>
      <p:pic>
        <p:nvPicPr>
          <p:cNvPr id="1579381662" name="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 flipH="0" flipV="0">
            <a:off x="6062632" y="3949761"/>
            <a:ext cx="2676916" cy="2676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7449257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pic>
        <p:nvPicPr>
          <p:cNvPr id="1027" name="Picture 3" descr="C:\Users\Учитель\Desktop\учитель года\scale_1200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14281" y="1575015"/>
            <a:ext cx="8715436" cy="5000660"/>
          </a:xfrm>
          <a:prstGeom prst="rect">
            <a:avLst/>
          </a:prstGeom>
          <a:noFill/>
        </p:spPr>
      </p:pic>
      <p:sp>
        <p:nvSpPr>
          <p:cNvPr id="6" name="Прямоугольник 5" hidden="0"/>
          <p:cNvSpPr/>
          <p:nvPr isPhoto="0" userDrawn="0"/>
        </p:nvSpPr>
        <p:spPr bwMode="auto">
          <a:xfrm>
            <a:off x="2168505" y="285726"/>
            <a:ext cx="5513854" cy="822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Краткое описание:</a:t>
            </a:r>
            <a:endParaRPr lang="ru-RU" sz="4800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97448497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sp>
        <p:nvSpPr>
          <p:cNvPr id="3" name="TextBox 2" hidden="0"/>
          <p:cNvSpPr txBox="1"/>
          <p:nvPr isPhoto="0" userDrawn="0"/>
        </p:nvSpPr>
        <p:spPr bwMode="auto">
          <a:xfrm>
            <a:off x="1467458" y="1420128"/>
            <a:ext cx="5260771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«Шляпа прикрывает голову, а значит наши мысли».</a:t>
            </a:r>
            <a:endParaRPr/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1173296" y="1785924"/>
            <a:ext cx="6812405" cy="914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«Человек, выходя из дома, может надеть то одну шляпу, то другую. </a:t>
            </a:r>
            <a:endParaRPr lang="ru-RU"/>
          </a:p>
          <a:p>
            <a:pPr>
              <a:defRPr/>
            </a:pPr>
            <a:r>
              <a:rPr lang="ru-RU"/>
              <a:t>И так же, </a:t>
            </a:r>
            <a:r>
              <a:rPr lang="ru-RU"/>
              <a:t>когда он говорит</a:t>
            </a:r>
            <a:r>
              <a:rPr lang="ru-RU"/>
              <a:t>, </a:t>
            </a:r>
            <a:r>
              <a:rPr lang="ru-RU"/>
              <a:t>должен думать, правильно </a:t>
            </a:r>
            <a:endParaRPr lang="ru-RU"/>
          </a:p>
          <a:p>
            <a:pPr>
              <a:defRPr/>
            </a:pPr>
            <a:r>
              <a:rPr lang="ru-RU"/>
              <a:t>выражать </a:t>
            </a:r>
            <a:r>
              <a:rPr lang="ru-RU"/>
              <a:t>свои </a:t>
            </a:r>
            <a:r>
              <a:rPr lang="ru-RU"/>
              <a:t>чувства- как </a:t>
            </a:r>
            <a:r>
              <a:rPr lang="ru-RU"/>
              <a:t>бы надевать разные шляпы».</a:t>
            </a:r>
            <a:endParaRPr/>
          </a:p>
        </p:txBody>
      </p:sp>
      <p:sp>
        <p:nvSpPr>
          <p:cNvPr id="5" name="TextBox 4" hidden="0"/>
          <p:cNvSpPr txBox="1"/>
          <p:nvPr isPhoto="0" userDrawn="0"/>
        </p:nvSpPr>
        <p:spPr bwMode="auto">
          <a:xfrm flipH="0" flipV="0">
            <a:off x="303316" y="4337430"/>
            <a:ext cx="2219425" cy="146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« </a:t>
            </a:r>
            <a:r>
              <a:rPr lang="ru-RU"/>
              <a:t>Шесть шляп </a:t>
            </a:r>
            <a:endParaRPr lang="ru-RU"/>
          </a:p>
          <a:p>
            <a:pPr>
              <a:defRPr/>
            </a:pPr>
            <a:r>
              <a:rPr lang="ru-RU"/>
              <a:t>позволят нам </a:t>
            </a:r>
            <a:endParaRPr lang="ru-RU"/>
          </a:p>
          <a:p>
            <a:pPr>
              <a:defRPr/>
            </a:pPr>
            <a:r>
              <a:rPr lang="ru-RU"/>
              <a:t>«дирижировать </a:t>
            </a:r>
            <a:endParaRPr lang="ru-RU"/>
          </a:p>
          <a:p>
            <a:pPr>
              <a:defRPr/>
            </a:pPr>
            <a:r>
              <a:rPr lang="ru-RU"/>
              <a:t>оркестром </a:t>
            </a:r>
            <a:r>
              <a:rPr lang="ru-RU"/>
              <a:t>своих </a:t>
            </a:r>
            <a:endParaRPr lang="ru-RU"/>
          </a:p>
          <a:p>
            <a:pPr>
              <a:defRPr/>
            </a:pPr>
            <a:r>
              <a:rPr lang="ru-RU"/>
              <a:t>мыслей</a:t>
            </a:r>
            <a:r>
              <a:rPr lang="ru-RU"/>
              <a:t>».</a:t>
            </a:r>
            <a:endParaRPr lang="ru-RU"/>
          </a:p>
        </p:txBody>
      </p:sp>
      <p:sp>
        <p:nvSpPr>
          <p:cNvPr id="6" name="Прямоугольник 5" hidden="0"/>
          <p:cNvSpPr/>
          <p:nvPr isPhoto="0" userDrawn="0"/>
        </p:nvSpPr>
        <p:spPr bwMode="auto">
          <a:xfrm>
            <a:off x="1980866" y="285726"/>
            <a:ext cx="5960681" cy="7010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Почему именно шляпы?</a:t>
            </a:r>
            <a:endParaRPr lang="ru-RU" sz="4000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  <p:sp>
        <p:nvSpPr>
          <p:cNvPr id="7" name="Прямоугольник 6" hidden="0"/>
          <p:cNvSpPr/>
          <p:nvPr isPhoto="0" userDrawn="0"/>
        </p:nvSpPr>
        <p:spPr bwMode="auto">
          <a:xfrm>
            <a:off x="1173296" y="1042938"/>
            <a:ext cx="2267673" cy="457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Ответы детей:</a:t>
            </a:r>
            <a:endParaRPr lang="ru-RU" sz="2400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  <p:pic>
        <p:nvPicPr>
          <p:cNvPr id="8" name="Picture 11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043912" y="2243142"/>
            <a:ext cx="1686413" cy="21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 hidden="0"/>
          <p:cNvSpPr/>
          <p:nvPr isPhoto="0" userDrawn="0"/>
        </p:nvSpPr>
        <p:spPr bwMode="auto">
          <a:xfrm>
            <a:off x="214909" y="3590889"/>
            <a:ext cx="2505098" cy="457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Эдвард де </a:t>
            </a:r>
            <a:r>
              <a:rPr lang="ru-RU"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Боно</a:t>
            </a:r>
            <a:r>
              <a:rPr lang="ru-RU"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:</a:t>
            </a:r>
            <a:endParaRPr lang="ru-RU" sz="2400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  <p:pic>
        <p:nvPicPr>
          <p:cNvPr id="1312096061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150749" y="3590889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292464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pic>
        <p:nvPicPr>
          <p:cNvPr id="3" name="Picture 5" descr="%D0%A8%D0%B5%D1%81%D1%82%D1%8C-%D1%88%D0%BB%D1%8F%D0%BF-%D0%BC%D1%8B%D1%88%D0%BB%D0%B5%D0%BD%D0%B8%D1%8F-%D0%AD%D0%B4%D0%B2%D0%B0%D1%80%D0%B4%D0%B0-%D0%94%D0%B5-%D0%91%D0%BE%D0%BD%D0%BE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27963" y="4424084"/>
            <a:ext cx="3164756" cy="2129617"/>
          </a:xfrm>
          <a:prstGeom prst="rect">
            <a:avLst/>
          </a:prstGeom>
          <a:noFill/>
        </p:spPr>
      </p:pic>
      <p:sp>
        <p:nvSpPr>
          <p:cNvPr id="4" name="TextBox 3" hidden="0"/>
          <p:cNvSpPr txBox="1"/>
          <p:nvPr isPhoto="0" userDrawn="0"/>
        </p:nvSpPr>
        <p:spPr bwMode="auto">
          <a:xfrm>
            <a:off x="1238217" y="1210727"/>
            <a:ext cx="5161674" cy="3779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/>
              <a:t>1. </a:t>
            </a:r>
            <a:r>
              <a:rPr lang="ru-RU" sz="2800" b="1"/>
              <a:t>Надеть шляпу.</a:t>
            </a:r>
            <a:r>
              <a:rPr lang="ru-RU" sz="2800"/>
              <a:t> 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2800"/>
              <a:t>2. </a:t>
            </a:r>
            <a:r>
              <a:rPr lang="ru-RU" sz="2800" b="1"/>
              <a:t>Снять шляпу.</a:t>
            </a:r>
            <a:r>
              <a:rPr lang="ru-RU" sz="2800"/>
              <a:t> </a:t>
            </a:r>
            <a:endParaRPr lang="ru-RU" sz="2800"/>
          </a:p>
          <a:p>
            <a:pPr>
              <a:defRPr/>
            </a:pPr>
            <a:endParaRPr lang="ru-RU" sz="2800"/>
          </a:p>
          <a:p>
            <a:pPr>
              <a:defRPr/>
            </a:pPr>
            <a:r>
              <a:rPr lang="ru-RU" sz="2800"/>
              <a:t>3. </a:t>
            </a:r>
            <a:r>
              <a:rPr lang="ru-RU" sz="2800" b="1"/>
              <a:t>Сменить шляпу.</a:t>
            </a:r>
            <a:endParaRPr lang="ru-RU" sz="2800"/>
          </a:p>
          <a:p>
            <a:pPr>
              <a:defRPr/>
            </a:pPr>
            <a:endParaRPr lang="ru-RU" sz="2800" b="1"/>
          </a:p>
          <a:p>
            <a:pPr>
              <a:defRPr/>
            </a:pPr>
            <a:r>
              <a:rPr lang="ru-RU" sz="2800"/>
              <a:t>4. </a:t>
            </a:r>
            <a:r>
              <a:rPr lang="ru-RU" sz="2800" b="1"/>
              <a:t>Обозначить </a:t>
            </a:r>
            <a:r>
              <a:rPr lang="ru-RU" sz="2800" b="1"/>
              <a:t>своё </a:t>
            </a:r>
            <a:r>
              <a:rPr lang="ru-RU" sz="2800" b="1"/>
              <a:t>мышление.</a:t>
            </a:r>
            <a:endParaRPr lang="ru-RU" sz="2800" b="1"/>
          </a:p>
          <a:p>
            <a:pPr>
              <a:defRPr/>
            </a:pPr>
            <a:endParaRPr lang="ru-RU" sz="2800"/>
          </a:p>
          <a:p>
            <a:pPr>
              <a:defRPr/>
            </a:pPr>
            <a:endParaRPr lang="ru-RU" sz="2800"/>
          </a:p>
        </p:txBody>
      </p:sp>
      <p:sp>
        <p:nvSpPr>
          <p:cNvPr id="5" name="Прямоугольник 4" hidden="0"/>
          <p:cNvSpPr/>
          <p:nvPr isPhoto="0" userDrawn="0"/>
        </p:nvSpPr>
        <p:spPr bwMode="auto">
          <a:xfrm>
            <a:off x="1723330" y="227585"/>
            <a:ext cx="6976828" cy="7010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4 вида использования шляп:</a:t>
            </a:r>
            <a:endParaRPr lang="ru-RU" sz="4000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  <p:pic>
        <p:nvPicPr>
          <p:cNvPr id="1423044154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553106" y="4122415"/>
            <a:ext cx="3351229" cy="2513422"/>
          </a:xfrm>
          <a:prstGeom prst="rect">
            <a:avLst/>
          </a:prstGeom>
        </p:spPr>
      </p:pic>
      <p:sp>
        <p:nvSpPr>
          <p:cNvPr id="8067255" name="" hidden="0"/>
          <p:cNvSpPr txBox="1"/>
          <p:nvPr isPhoto="0" userDrawn="0"/>
        </p:nvSpPr>
        <p:spPr bwMode="auto">
          <a:xfrm flipH="0" flipV="0">
            <a:off x="4437321" y="860624"/>
            <a:ext cx="4467159" cy="868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700"/>
              <a:t> “</a:t>
            </a:r>
            <a:r>
              <a:rPr sz="1700"/>
              <a:t>Каковы тво</a:t>
            </a:r>
            <a:r>
              <a:rPr sz="1700"/>
              <a:t>и мысли в зелёной шляпе об этой идее? Что может не получиться, если мы попытаемся ее воплотить?</a:t>
            </a:r>
            <a:r>
              <a:rPr sz="1700"/>
              <a:t>”</a:t>
            </a:r>
            <a:endParaRPr sz="1700"/>
          </a:p>
        </p:txBody>
      </p:sp>
      <p:sp>
        <p:nvSpPr>
          <p:cNvPr id="924196831" name="" hidden="0"/>
          <p:cNvSpPr txBox="1"/>
          <p:nvPr isPhoto="0" userDrawn="0"/>
        </p:nvSpPr>
        <p:spPr bwMode="auto">
          <a:xfrm flipH="0" flipV="0">
            <a:off x="4491749" y="1823356"/>
            <a:ext cx="4413702" cy="868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700"/>
              <a:t>“Кажется, мы сфокусировались на мышлении в красной шляпе. Давайте снимем ее на момент</a:t>
            </a:r>
            <a:r>
              <a:rPr sz="1700"/>
              <a:t>.</a:t>
            </a:r>
            <a:r>
              <a:rPr sz="1700"/>
              <a:t>”</a:t>
            </a:r>
            <a:endParaRPr sz="1700"/>
          </a:p>
        </p:txBody>
      </p:sp>
      <p:sp>
        <p:nvSpPr>
          <p:cNvPr id="379616067" name="" hidden="0"/>
          <p:cNvSpPr txBox="1"/>
          <p:nvPr isPhoto="0" userDrawn="0"/>
        </p:nvSpPr>
        <p:spPr bwMode="auto">
          <a:xfrm flipH="0" flipV="0">
            <a:off x="4474302" y="2669757"/>
            <a:ext cx="4120983" cy="1127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700"/>
              <a:t>“Давайте переключимся с желтой шляпы на </a:t>
            </a:r>
            <a:r>
              <a:rPr sz="1700"/>
              <a:t>черную</a:t>
            </a:r>
            <a:r>
              <a:rPr sz="1700"/>
              <a:t>. В чем мы можем нарваться на неприятности, если поступим таким образом?”</a:t>
            </a:r>
            <a:endParaRPr sz="1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7594774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sp>
        <p:nvSpPr>
          <p:cNvPr id="4" name="Прямоугольник 3" hidden="0"/>
          <p:cNvSpPr/>
          <p:nvPr isPhoto="0" userDrawn="0"/>
        </p:nvSpPr>
        <p:spPr bwMode="auto">
          <a:xfrm>
            <a:off x="1710974" y="142850"/>
            <a:ext cx="6240687" cy="914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Из  </a:t>
            </a:r>
            <a:r>
              <a:rPr lang="ru-RU" sz="5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фотогалереи</a:t>
            </a:r>
            <a:r>
              <a:rPr lang="ru-RU" sz="5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. . .</a:t>
            </a:r>
            <a:endParaRPr lang="ru-RU" sz="5400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  <p:pic>
        <p:nvPicPr>
          <p:cNvPr id="2052" name="Picture 4" descr="C:\Users\Учитель\Desktop\учитель года\Новая папка\20220421_123117.jpg" hidden="0"/>
          <p:cNvPicPr>
            <a:picLocks noChangeAspect="1" noChangeArrowheads="1"/>
          </p:cNvPicPr>
          <p:nvPr isPhoto="0" userDrawn="0"/>
        </p:nvPicPr>
        <p:blipFill>
          <a:blip r:embed="rId3"/>
          <a:srcRect l="12500" t="19791" r="11718" b="4165"/>
          <a:stretch/>
        </p:blipFill>
        <p:spPr bwMode="auto">
          <a:xfrm>
            <a:off x="1142976" y="1357298"/>
            <a:ext cx="6929486" cy="5214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1170427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-7483" y="0"/>
            <a:ext cx="9158998" cy="6871606"/>
          </a:xfrm>
          <a:prstGeom prst="rect">
            <a:avLst/>
          </a:prstGeom>
        </p:spPr>
      </p:pic>
      <p:pic>
        <p:nvPicPr>
          <p:cNvPr id="4" name="Picture 2" descr="C:\Users\Учитель\Desktop\учитель года\Новая папка\20220421_122913.jpg" hidden="0"/>
          <p:cNvPicPr>
            <a:picLocks noChangeAspect="1" noChangeArrowheads="1"/>
          </p:cNvPicPr>
          <p:nvPr isPhoto="0" userDrawn="0"/>
        </p:nvPicPr>
        <p:blipFill>
          <a:blip r:embed="rId3"/>
          <a:srcRect l="1562" t="11458" r="0" b="6250"/>
          <a:stretch/>
        </p:blipFill>
        <p:spPr bwMode="auto">
          <a:xfrm>
            <a:off x="71438" y="1142984"/>
            <a:ext cx="9001156" cy="5643602"/>
          </a:xfrm>
          <a:prstGeom prst="rect">
            <a:avLst/>
          </a:prstGeom>
          <a:noFill/>
        </p:spPr>
      </p:pic>
      <p:sp>
        <p:nvSpPr>
          <p:cNvPr id="234692166" name="Прямоугольник 3" hidden="0"/>
          <p:cNvSpPr/>
          <p:nvPr isPhoto="0" userDrawn="0"/>
        </p:nvSpPr>
        <p:spPr bwMode="auto">
          <a:xfrm>
            <a:off x="1710991" y="142850"/>
            <a:ext cx="6240687" cy="914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Из  </a:t>
            </a: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фотогалереи</a:t>
            </a: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. . .</a:t>
            </a:r>
            <a:endParaRPr lang="ru-RU" sz="5400" b="1" cap="none" spc="49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851575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98" cy="6871606"/>
          </a:xfrm>
          <a:prstGeom prst="rect">
            <a:avLst/>
          </a:prstGeom>
        </p:spPr>
      </p:pic>
      <p:pic>
        <p:nvPicPr>
          <p:cNvPr id="3074" name="Picture 2" descr="C:\Users\Учитель\Desktop\учитель года\Новая папка\20220421_123151.jpg" hidden="0"/>
          <p:cNvPicPr>
            <a:picLocks noChangeAspect="1" noChangeArrowheads="1"/>
          </p:cNvPicPr>
          <p:nvPr isPhoto="0" userDrawn="0"/>
        </p:nvPicPr>
        <p:blipFill>
          <a:blip r:embed="rId3"/>
          <a:srcRect l="2343" t="13541" r="10156" b="4165"/>
          <a:stretch/>
        </p:blipFill>
        <p:spPr bwMode="auto">
          <a:xfrm>
            <a:off x="642909" y="1142984"/>
            <a:ext cx="8001056" cy="5643602"/>
          </a:xfrm>
          <a:prstGeom prst="rect">
            <a:avLst/>
          </a:prstGeom>
          <a:noFill/>
        </p:spPr>
      </p:pic>
      <p:sp>
        <p:nvSpPr>
          <p:cNvPr id="153348196" name="Прямоугольник 3" hidden="0"/>
          <p:cNvSpPr/>
          <p:nvPr isPhoto="0" userDrawn="0"/>
        </p:nvSpPr>
        <p:spPr bwMode="auto">
          <a:xfrm>
            <a:off x="1710991" y="142850"/>
            <a:ext cx="6240687" cy="914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Из  </a:t>
            </a: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фотогалереи</a:t>
            </a:r>
            <a:r>
              <a:rPr lang="ru-RU" sz="5400" b="1" cap="none" spc="49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rPr>
              <a:t>. . .</a:t>
            </a:r>
            <a:endParaRPr lang="ru-RU" sz="5400" b="1" cap="none" spc="49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Бумажная">
      <a:fillStyleLst>
        <a:solidFill>
          <a:schemeClr val="phClr"/>
        </a:solidFill>
        <a:blipFill>
          <a:blip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algn="tl" flip="none" sx="40000" sy="40000" tx="0" ty="0"/>
        </a:blipFill>
        <a:blipFill>
          <a:blip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algn="tl" flip="none" sx="40000" sy="40000" tx="0" ty="0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algn="tl" flip="none" sx="58000" sy="38000" tx="0" ty="0"/>
        </a:blipFill>
        <a:blipFill>
          <a:blip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0</Words>
  <Application>R7-Office/7.0.1.62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Учитель</dc:creator>
  <cp:keywords/>
  <dc:description/>
  <dc:identifier/>
  <dc:language/>
  <cp:lastModifiedBy>Полина Мальцева</cp:lastModifiedBy>
  <cp:revision>30</cp:revision>
  <dcterms:created xsi:type="dcterms:W3CDTF">2022-04-26T03:40:02Z</dcterms:created>
  <dcterms:modified xsi:type="dcterms:W3CDTF">2022-04-27T09:48:35Z</dcterms:modified>
  <cp:category/>
  <cp:contentStatus/>
  <cp:version/>
</cp:coreProperties>
</file>