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68" r:id="rId15"/>
    <p:sldId id="26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96" y="-5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C5C9D-13DD-424B-85E9-44EE68A781B9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B4B7-9EB2-4F7E-803A-4E4A37BF149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82070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C5C9D-13DD-424B-85E9-44EE68A781B9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B4B7-9EB2-4F7E-803A-4E4A37BF14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1490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C5C9D-13DD-424B-85E9-44EE68A781B9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B4B7-9EB2-4F7E-803A-4E4A37BF14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17540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C5C9D-13DD-424B-85E9-44EE68A781B9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B4B7-9EB2-4F7E-803A-4E4A37BF14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58191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C5C9D-13DD-424B-85E9-44EE68A781B9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B4B7-9EB2-4F7E-803A-4E4A37BF149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31398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C5C9D-13DD-424B-85E9-44EE68A781B9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B4B7-9EB2-4F7E-803A-4E4A37BF14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66114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C5C9D-13DD-424B-85E9-44EE68A781B9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B4B7-9EB2-4F7E-803A-4E4A37BF14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89085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C5C9D-13DD-424B-85E9-44EE68A781B9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B4B7-9EB2-4F7E-803A-4E4A37BF14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2646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C5C9D-13DD-424B-85E9-44EE68A781B9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B4B7-9EB2-4F7E-803A-4E4A37BF14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9177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A4C5C9D-13DD-424B-85E9-44EE68A781B9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6FBB4B7-9EB2-4F7E-803A-4E4A37BF14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1910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C5C9D-13DD-424B-85E9-44EE68A781B9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B4B7-9EB2-4F7E-803A-4E4A37BF14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1802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A4C5C9D-13DD-424B-85E9-44EE68A781B9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6FBB4B7-9EB2-4F7E-803A-4E4A37BF149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86612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&#1074;&#1099;&#1089;&#1090;&#1091;&#1087;&#1083;&#1077;&#1085;&#1080;&#1077;\123.wmv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&#1074;&#1099;&#1089;&#1090;&#1091;&#1087;&#1083;&#1077;&#1085;&#1080;&#1077;\124.wmv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96883" y="-1887265"/>
            <a:ext cx="10864735" cy="3566160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Конкурсное испытание «Методическая мастерская»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2456965"/>
            <a:ext cx="10058400" cy="1143000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Формирование и развитие читательской грамотности в начальной школе.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0" y="4378036"/>
            <a:ext cx="43004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Подготовила: Спиридонова Дина </a:t>
            </a:r>
            <a:r>
              <a:rPr lang="ru-RU" dirty="0" smtClean="0"/>
              <a:t>Алексеевна</a:t>
            </a:r>
          </a:p>
          <a:p>
            <a:r>
              <a:rPr lang="ru-RU" dirty="0" smtClean="0"/>
              <a:t>Учитель начальных классов</a:t>
            </a:r>
          </a:p>
          <a:p>
            <a:r>
              <a:rPr lang="ru-RU" dirty="0" smtClean="0"/>
              <a:t>Классный руководитель 1 «Б» класса</a:t>
            </a:r>
          </a:p>
          <a:p>
            <a:r>
              <a:rPr lang="ru-RU" dirty="0" smtClean="0"/>
              <a:t>МБОУ СОШ </a:t>
            </a:r>
            <a:r>
              <a:rPr lang="ru-RU" dirty="0" err="1" smtClean="0"/>
              <a:t>с.Богородское</a:t>
            </a:r>
            <a:endParaRPr lang="ru-RU" dirty="0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63089" y="3371119"/>
            <a:ext cx="2202873" cy="2937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8130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1752" y="-364560"/>
            <a:ext cx="10058400" cy="1450757"/>
          </a:xfrm>
        </p:spPr>
        <p:txBody>
          <a:bodyPr/>
          <a:lstStyle/>
          <a:p>
            <a:pPr algn="ctr"/>
            <a:r>
              <a:rPr lang="ru-RU" dirty="0" smtClean="0"/>
              <a:t>«</a:t>
            </a:r>
            <a:r>
              <a:rPr lang="ru-RU" sz="6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Частослов</a:t>
            </a:r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028886">
            <a:off x="501535" y="1301948"/>
            <a:ext cx="3246518" cy="455355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77406" y="1285764"/>
            <a:ext cx="3427092" cy="480683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20663">
            <a:off x="8145057" y="1235249"/>
            <a:ext cx="3667637" cy="4686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451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6962" y="-406125"/>
            <a:ext cx="10058400" cy="1450757"/>
          </a:xfrm>
        </p:spPr>
        <p:txBody>
          <a:bodyPr/>
          <a:lstStyle/>
          <a:p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Предтекстовый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этап «Буклет»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24546" y="1474646"/>
            <a:ext cx="7113334" cy="4865398"/>
          </a:xfrm>
        </p:spPr>
      </p:pic>
    </p:spTree>
    <p:extLst>
      <p:ext uri="{BB962C8B-B14F-4D97-AF65-F5344CB8AC3E}">
        <p14:creationId xmlns:p14="http://schemas.microsoft.com/office/powerpoint/2010/main" xmlns="" val="231209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-112776"/>
            <a:ext cx="10058400" cy="1450757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Текстовый этап-значение слова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071310656"/>
              </p:ext>
            </p:extLst>
          </p:nvPr>
        </p:nvGraphicFramePr>
        <p:xfrm>
          <a:off x="401781" y="2040224"/>
          <a:ext cx="10753899" cy="37094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4633">
                  <a:extLst>
                    <a:ext uri="{9D8B030D-6E8A-4147-A177-3AD203B41FA5}">
                      <a16:colId xmlns:a16="http://schemas.microsoft.com/office/drawing/2014/main" xmlns="" val="2834393872"/>
                    </a:ext>
                  </a:extLst>
                </a:gridCol>
                <a:gridCol w="3584633">
                  <a:extLst>
                    <a:ext uri="{9D8B030D-6E8A-4147-A177-3AD203B41FA5}">
                      <a16:colId xmlns:a16="http://schemas.microsoft.com/office/drawing/2014/main" xmlns="" val="438632168"/>
                    </a:ext>
                  </a:extLst>
                </a:gridCol>
                <a:gridCol w="3584633">
                  <a:extLst>
                    <a:ext uri="{9D8B030D-6E8A-4147-A177-3AD203B41FA5}">
                      <a16:colId xmlns:a16="http://schemas.microsoft.com/office/drawing/2014/main" xmlns="" val="1379836494"/>
                    </a:ext>
                  </a:extLst>
                </a:gridCol>
              </a:tblGrid>
              <a:tr h="1654624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Словарь</a:t>
                      </a:r>
                      <a:endParaRPr lang="ru-RU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Учитель</a:t>
                      </a:r>
                      <a:endParaRPr lang="ru-RU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Умная колонка «Маруся»</a:t>
                      </a:r>
                      <a:endParaRPr lang="ru-RU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09163883"/>
                  </a:ext>
                </a:extLst>
              </a:tr>
              <a:tr h="205478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10449223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7005" y="3264043"/>
            <a:ext cx="1724025" cy="26574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982" y="3264044"/>
            <a:ext cx="2313710" cy="248559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11972" y="3444709"/>
            <a:ext cx="3343708" cy="2296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1756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123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96667" y="179244"/>
            <a:ext cx="8124227" cy="60931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1244" y="-253725"/>
            <a:ext cx="10058400" cy="1450757"/>
          </a:xfrm>
        </p:spPr>
        <p:txBody>
          <a:bodyPr>
            <a:normAutofit/>
          </a:bodyPr>
          <a:lstStyle/>
          <a:p>
            <a:r>
              <a:rPr lang="ru-RU" sz="6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Послетекстовый</a:t>
            </a:r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этап</a:t>
            </a:r>
            <a:endParaRPr lang="ru-RU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799" y="2076304"/>
            <a:ext cx="5319653" cy="3015500"/>
          </a:xfrm>
        </p:spPr>
      </p:pic>
      <p:sp>
        <p:nvSpPr>
          <p:cNvPr id="5" name="Прямоугольник 4"/>
          <p:cNvSpPr/>
          <p:nvPr/>
        </p:nvSpPr>
        <p:spPr>
          <a:xfrm>
            <a:off x="4603392" y="1282494"/>
            <a:ext cx="22924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/>
              <a:t>LearningApps </a:t>
            </a:r>
            <a:endParaRPr lang="ru-RU" sz="28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49636" y="2261433"/>
            <a:ext cx="6006901" cy="358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86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4113" y="2211185"/>
            <a:ext cx="10809316" cy="402336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 , процесс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формирования читательской грамотности в младших классах будет результативным только при условии целенаправленного и систематического взаимодействия педагога, школьников и родителей. Важно, чтобы и в классе, и дома царила атмосфера любви и интереса к чтению.</a:t>
            </a:r>
          </a:p>
        </p:txBody>
      </p:sp>
    </p:spTree>
    <p:extLst>
      <p:ext uri="{BB962C8B-B14F-4D97-AF65-F5344CB8AC3E}">
        <p14:creationId xmlns:p14="http://schemas.microsoft.com/office/powerpoint/2010/main" xmlns="" val="364687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13963" y="250581"/>
            <a:ext cx="3978709" cy="3398481"/>
          </a:xfrm>
        </p:spPr>
      </p:pic>
      <p:sp>
        <p:nvSpPr>
          <p:cNvPr id="5" name="TextBox 4"/>
          <p:cNvSpPr txBox="1"/>
          <p:nvPr/>
        </p:nvSpPr>
        <p:spPr>
          <a:xfrm>
            <a:off x="332510" y="1949821"/>
            <a:ext cx="663632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Должность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учитель начальных классов.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Стаж работы: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года 9 месяцев.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Окончила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Хабаровский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 колледж имени Героя Советского Союза Д.Л.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Калараша с отличием.</a:t>
            </a: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3552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и развитие читательской грамотности в начальной школе.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928" y="1901152"/>
            <a:ext cx="10656916" cy="4023360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исследовании PISA </a:t>
            </a:r>
            <a:r>
              <a:rPr lang="ru-RU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«читательская грамотность»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способность человека понимать и использовать письменные тексты, размышлять о них и заниматься чтением для того, чтобы достигать своих целей, расширять свои знания и возможности, участвовать в социальной жизни».</a:t>
            </a:r>
          </a:p>
        </p:txBody>
      </p:sp>
    </p:spTree>
    <p:extLst>
      <p:ext uri="{BB962C8B-B14F-4D97-AF65-F5344CB8AC3E}">
        <p14:creationId xmlns:p14="http://schemas.microsoft.com/office/powerpoint/2010/main" xmlns="" val="242409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8654" y="648980"/>
            <a:ext cx="10058400" cy="1450757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Актуальность-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низкая читательская грамотность у обучающихся.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8654" y="1598815"/>
            <a:ext cx="11277600" cy="4594476"/>
          </a:xfrm>
        </p:spPr>
        <p:txBody>
          <a:bodyPr>
            <a:normAutofit/>
          </a:bodyPr>
          <a:lstStyle/>
          <a:p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изменение отношения учеников к чтению.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7290" y="3375313"/>
            <a:ext cx="2098964" cy="262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848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7007" y="521530"/>
            <a:ext cx="11402291" cy="1450757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Существует несколько особенностей формирования читательской грамотности: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1246909"/>
            <a:ext cx="10058400" cy="462218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1</a:t>
            </a:r>
            <a:r>
              <a:rPr lang="ru-RU" dirty="0"/>
              <a:t>.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навыка чтения. Оно строится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правильно прочитывать слова;</a:t>
            </a:r>
          </a:p>
          <a:p>
            <a:pPr marL="0" indent="0"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понимать смысл текста;</a:t>
            </a:r>
          </a:p>
          <a:p>
            <a:pPr marL="0" indent="0"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выразительно читать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Овладение техникой чтения.</a:t>
            </a:r>
          </a:p>
          <a:p>
            <a:pPr marL="0" indent="0">
              <a:buNone/>
            </a:pP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Формирование читательских интересов.</a:t>
            </a:r>
          </a:p>
        </p:txBody>
      </p:sp>
    </p:spTree>
    <p:extLst>
      <p:ext uri="{BB962C8B-B14F-4D97-AF65-F5344CB8AC3E}">
        <p14:creationId xmlns:p14="http://schemas.microsoft.com/office/powerpoint/2010/main" xmlns="" val="370007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1845734"/>
            <a:ext cx="10643062" cy="4023360"/>
          </a:xfrm>
        </p:spPr>
        <p:txBody>
          <a:bodyPr/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дети имеют низкую скорость чтения;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не понимают смысла прочитанного из-за ошибок при чтении;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не могут извлечь необходимую информацию из предложенного текста;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затрудняются кратко пересказать содержание;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-не желание детей читать.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8566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9155" y="0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«Читательское дерево»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Учитель\Desktop\WhatsApp Image 2022-04-28 at 12.05.25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13828" y="1929391"/>
            <a:ext cx="3017044" cy="4022725"/>
          </a:xfrm>
          <a:prstGeom prst="rect">
            <a:avLst/>
          </a:prstGeom>
          <a:noFill/>
        </p:spPr>
      </p:pic>
      <p:pic>
        <p:nvPicPr>
          <p:cNvPr id="4" name="Рисунок 3" descr="C:\Users\Учитель\Desktop\IMG_20220428_11313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2676" y="1840676"/>
            <a:ext cx="3657600" cy="4362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90838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2278" y="0"/>
            <a:ext cx="10058400" cy="987619"/>
          </a:xfrm>
        </p:spPr>
        <p:txBody>
          <a:bodyPr>
            <a:normAutofit/>
          </a:bodyPr>
          <a:lstStyle/>
          <a:p>
            <a:pPr algn="ctr"/>
            <a:r>
              <a:rPr lang="ru-RU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6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Буктрейлер</a:t>
            </a:r>
            <a: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124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575441" y="1187531"/>
            <a:ext cx="6770419" cy="507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80629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4880" y="-226015"/>
            <a:ext cx="10058400" cy="1450757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на уровне слова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0218" y="1721042"/>
            <a:ext cx="10643062" cy="4023360"/>
          </a:xfrm>
        </p:spPr>
        <p:txBody>
          <a:bodyPr>
            <a:no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Найди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прочитай 6 слов, начинающихся с буквы </a:t>
            </a:r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АПТЕКАНАНАСТРАКРОБАТЛАСФАЛЬТ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Найди и прочитай 8 слов, в которых все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гласные буквы </a:t>
            </a:r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МОЛОКОКНОСОРОГОЛОСОКОЛОКОНТРОЛЬ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Читай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первые слоги. Какие слова получились?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канат лентяй дача рисунок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Слово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упало и разлетелось на кусочки. Помогите - вновь из букв его сложите: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оядлео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лушкяга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змлнеякиа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фрноаь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сзтекроа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Работа с «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Частословом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522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192</TotalTime>
  <Words>356</Words>
  <Application>Microsoft Office PowerPoint</Application>
  <PresentationFormat>Произвольный</PresentationFormat>
  <Paragraphs>48</Paragraphs>
  <Slides>15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Ретро</vt:lpstr>
      <vt:lpstr>Конкурсное испытание «Методическая мастерская»</vt:lpstr>
      <vt:lpstr>Слайд 2</vt:lpstr>
      <vt:lpstr>Формирование и развитие читательской грамотности в начальной школе.</vt:lpstr>
      <vt:lpstr>Актуальность- низкая читательская грамотность у обучающихся.  </vt:lpstr>
      <vt:lpstr>Существует несколько особенностей формирования читательской грамотности: </vt:lpstr>
      <vt:lpstr>Проблемы:</vt:lpstr>
      <vt:lpstr>«Читательское дерево»</vt:lpstr>
      <vt:lpstr> «Буктрейлер»</vt:lpstr>
      <vt:lpstr>Задания на уровне слова</vt:lpstr>
      <vt:lpstr>«Частослов»</vt:lpstr>
      <vt:lpstr>Предтекстовый этап «Буклет»</vt:lpstr>
      <vt:lpstr>Текстовый этап-значение слова</vt:lpstr>
      <vt:lpstr>Слайд 13</vt:lpstr>
      <vt:lpstr>Послетекстовый этап</vt:lpstr>
      <vt:lpstr>Слайд 15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Учитель</cp:lastModifiedBy>
  <cp:revision>18</cp:revision>
  <dcterms:created xsi:type="dcterms:W3CDTF">2022-04-27T10:30:08Z</dcterms:created>
  <dcterms:modified xsi:type="dcterms:W3CDTF">2022-04-28T03:06:29Z</dcterms:modified>
</cp:coreProperties>
</file>