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59" r:id="rId5"/>
    <p:sldId id="260" r:id="rId6"/>
    <p:sldId id="261" r:id="rId7"/>
    <p:sldId id="266" r:id="rId8"/>
    <p:sldId id="258" r:id="rId9"/>
    <p:sldId id="262" r:id="rId10"/>
    <p:sldId id="269" r:id="rId11"/>
    <p:sldId id="267" r:id="rId12"/>
    <p:sldId id="268" r:id="rId13"/>
    <p:sldId id="270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548681"/>
            <a:ext cx="9144000" cy="2736304"/>
          </a:xfrm>
        </p:spPr>
        <p:txBody>
          <a:bodyPr>
            <a:noAutofit/>
          </a:bodyPr>
          <a:lstStyle/>
          <a:p>
            <a:pPr marL="457200" lvl="1" algn="ctr">
              <a:spcAft>
                <a:spcPts val="600"/>
              </a:spcAft>
            </a:pPr>
            <a:r>
              <a:rPr lang="ru-RU" sz="36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включения </a:t>
            </a:r>
            <a:br>
              <a:rPr lang="ru-RU" sz="36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педагогическую деятельность учителя Конструктора рабочих программ</a:t>
            </a:r>
            <a:endParaRPr lang="ru-RU" sz="3200" b="1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304856" cy="1752600"/>
          </a:xfrm>
        </p:spPr>
        <p:txBody>
          <a:bodyPr>
            <a:normAutofit/>
          </a:bodyPr>
          <a:lstStyle/>
          <a:p>
            <a:pPr algn="r"/>
            <a:r>
              <a:rPr lang="ru-RU" sz="2800" dirty="0"/>
              <a:t>Высоцкая И.В., </a:t>
            </a:r>
          </a:p>
          <a:p>
            <a:pPr algn="r"/>
            <a:r>
              <a:rPr lang="ru-RU" sz="2800" dirty="0"/>
              <a:t>Учитель биологии </a:t>
            </a:r>
          </a:p>
          <a:p>
            <a:pPr algn="r"/>
            <a:r>
              <a:rPr lang="ru-RU" sz="2800" dirty="0"/>
              <a:t>МБОУ СОШ п.Де-Кастри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3789040"/>
            <a:ext cx="4421595" cy="294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253577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D1E2F5C-23EA-4438-9A20-999AB4B098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7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257638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FC10FAC9-15D8-6AEA-B794-C97578C60BD0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39714" cy="6858000"/>
          </a:xfrm>
        </p:spPr>
      </p:pic>
    </p:spTree>
    <p:extLst>
      <p:ext uri="{BB962C8B-B14F-4D97-AF65-F5344CB8AC3E}">
        <p14:creationId xmlns:p14="http://schemas.microsoft.com/office/powerpoint/2010/main" xmlns="" val="36456977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81AED05-F834-076C-C12C-F9A563BF2B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663731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4485F8F-CBDE-E189-90A4-B6F4E69D8E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1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693820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2FD88B3-EC5B-78B6-80EA-6A37F6ABCB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33518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Обзор примерной РП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08720"/>
            <a:ext cx="8712968" cy="554461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238 часов за пять лет обучения:  </a:t>
            </a:r>
          </a:p>
          <a:p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5 по 7 класс - 1 час в неделю (34 ч) </a:t>
            </a:r>
          </a:p>
          <a:p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8-9 классах - 2 часа в неделю (68 ч) </a:t>
            </a:r>
          </a:p>
          <a:p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резерв времени в каждом классе</a:t>
            </a:r>
          </a:p>
          <a:p>
            <a:pPr marL="0" indent="0">
              <a:buNone/>
            </a:pPr>
            <a:endParaRPr lang="ru-RU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материала по классам:</a:t>
            </a:r>
          </a:p>
          <a:p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класс - изучение основных вопросов биологии </a:t>
            </a:r>
          </a:p>
          <a:p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класс - изучение основных понятий ботаники </a:t>
            </a:r>
          </a:p>
          <a:p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класс – курс систематики (изучение грибов, бактерий, лишайников, систематики растений) </a:t>
            </a:r>
          </a:p>
          <a:p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класс -  изучение зоологии </a:t>
            </a:r>
          </a:p>
          <a:p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класс изучение человека. </a:t>
            </a:r>
          </a:p>
          <a:p>
            <a:endParaRPr lang="ru-RU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</a:t>
            </a:r>
            <a:r>
              <a:rPr lang="ru-RU" sz="31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включает:</a:t>
            </a:r>
          </a:p>
          <a:p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личностные </a:t>
            </a:r>
          </a:p>
          <a:p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метапредметные</a:t>
            </a:r>
            <a:endParaRPr lang="ru-RU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предметные результат, </a:t>
            </a:r>
          </a:p>
          <a:p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учебного курса  </a:t>
            </a:r>
          </a:p>
          <a:p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тематическое планирование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00925" y="0"/>
            <a:ext cx="1743075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052735"/>
            <a:ext cx="1871489" cy="1402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70269" y="5302702"/>
            <a:ext cx="2073731" cy="1555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365104"/>
            <a:ext cx="1993404" cy="1474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7061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Предметные результаты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712968" cy="4525963"/>
          </a:xfrm>
        </p:spPr>
        <p:txBody>
          <a:bodyPr>
            <a:normAutofit fontScale="70000" lnSpcReduction="20000"/>
          </a:bodyPr>
          <a:lstStyle/>
          <a:p>
            <a:pPr algn="just">
              <a:buFont typeface="Arial"/>
              <a:buChar char="•"/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класс: 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характеризовать биологию как науку о живой природе; называть признаки живого, сравнивать объекты живой и неживой природы;</a:t>
            </a:r>
          </a:p>
          <a:p>
            <a:pPr algn="just">
              <a:buFont typeface="Arial"/>
              <a:buChar char="•"/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класс: 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характеризовать ботанику как биологическую науку, её разделы и связи с другими науками и техникой;</a:t>
            </a:r>
          </a:p>
          <a:p>
            <a:pPr algn="just">
              <a:buFont typeface="Arial"/>
              <a:buChar char="•"/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класс: 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характеризовать принципы классификации растений, основные систематические группы растений (водоросли, мхи, плауны, хвощи, папоротники, голосеменные, покрытосеменные или цветковые);</a:t>
            </a:r>
          </a:p>
          <a:p>
            <a:pPr algn="just">
              <a:buFont typeface="Arial"/>
              <a:buChar char="•"/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класс: 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характеризовать зоологию как биологическую науку, её разделы и связь с другими науками и техникой;</a:t>
            </a:r>
          </a:p>
          <a:p>
            <a:pPr algn="just">
              <a:buFont typeface="Arial"/>
              <a:buChar char="•"/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класс: 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характеризовать науки о человеке (антропологию, анатомию, физиологию, медицину, гигиену, экологию человека, психологию) и их связи с другими науками и техникой;</a:t>
            </a:r>
            <a:endParaRPr lang="ru-RU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4188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25255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Анализ наполнения программ </a:t>
            </a:r>
            <a:br>
              <a:rPr lang="ru-RU" sz="3600" b="1" dirty="0">
                <a:solidFill>
                  <a:srgbClr val="C00000"/>
                </a:solidFill>
              </a:rPr>
            </a:br>
            <a:r>
              <a:rPr lang="ru-RU" sz="3600" b="1" dirty="0">
                <a:solidFill>
                  <a:srgbClr val="C00000"/>
                </a:solidFill>
              </a:rPr>
              <a:t>по темам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849596914"/>
              </p:ext>
            </p:extLst>
          </p:nvPr>
        </p:nvGraphicFramePr>
        <p:xfrm>
          <a:off x="107504" y="1052735"/>
          <a:ext cx="8856984" cy="5760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424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1424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1424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1424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02626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5 </a:t>
                      </a:r>
                      <a:r>
                        <a:rPr lang="ru-RU" sz="2000" dirty="0" err="1"/>
                        <a:t>кл</a:t>
                      </a:r>
                      <a:r>
                        <a:rPr lang="ru-RU" sz="2000" dirty="0"/>
                        <a:t>.</a:t>
                      </a:r>
                      <a:r>
                        <a:rPr lang="ru-RU" sz="2000" baseline="0" dirty="0"/>
                        <a:t> авторская  РП</a:t>
                      </a:r>
                      <a:endParaRPr lang="ru-RU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5 </a:t>
                      </a:r>
                      <a:r>
                        <a:rPr lang="ru-RU" sz="2000" dirty="0" err="1"/>
                        <a:t>кл</a:t>
                      </a:r>
                      <a:r>
                        <a:rPr lang="ru-RU" sz="2000" dirty="0"/>
                        <a:t>. примерная  РП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12338">
                <a:tc rowSpan="2">
                  <a:txBody>
                    <a:bodyPr/>
                    <a:lstStyle/>
                    <a:p>
                      <a:endParaRPr lang="ru-RU" sz="2000" dirty="0"/>
                    </a:p>
                    <a:p>
                      <a:r>
                        <a:rPr lang="ru-RU" sz="2000" dirty="0"/>
                        <a:t>Живой организм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ru-RU" sz="2000" dirty="0"/>
                    </a:p>
                    <a:p>
                      <a:r>
                        <a:rPr lang="ru-RU" sz="2000" dirty="0"/>
                        <a:t>8 часов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Биология – наука о живой природе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4 часа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1233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Методы изучения живой природы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6 часов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1233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Включая изучение клетки</a:t>
                      </a:r>
                    </a:p>
                    <a:p>
                      <a:endParaRPr lang="ru-RU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7030A0"/>
                          </a:solidFill>
                        </a:rPr>
                        <a:t>Без изучения клетки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2626">
                <a:tc>
                  <a:txBody>
                    <a:bodyPr/>
                    <a:lstStyle/>
                    <a:p>
                      <a:r>
                        <a:rPr lang="ru-RU" sz="2000" dirty="0"/>
                        <a:t>Л\р</a:t>
                      </a:r>
                      <a:r>
                        <a:rPr lang="ru-RU" sz="2000" baseline="0" dirty="0"/>
                        <a:t> - 4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Л\р - 3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02626">
                <a:tc>
                  <a:txBody>
                    <a:bodyPr/>
                    <a:lstStyle/>
                    <a:p>
                      <a:r>
                        <a:rPr lang="ru-RU" sz="2000" dirty="0"/>
                        <a:t>П\р</a:t>
                      </a:r>
                      <a:r>
                        <a:rPr lang="ru-RU" sz="2000" baseline="0" dirty="0"/>
                        <a:t> - 1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Экскурсии - 1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207876">
                <a:tc gridSpan="2">
                  <a:txBody>
                    <a:bodyPr/>
                    <a:lstStyle/>
                    <a:p>
                      <a:r>
                        <a:rPr lang="ru-RU" sz="3200" b="1" dirty="0">
                          <a:solidFill>
                            <a:srgbClr val="00B050"/>
                          </a:solidFill>
                        </a:rPr>
                        <a:t>«+»</a:t>
                      </a:r>
                      <a:r>
                        <a:rPr lang="ru-RU" sz="2000" dirty="0"/>
                        <a:t> много практики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3200" b="1" dirty="0">
                          <a:solidFill>
                            <a:srgbClr val="00B050"/>
                          </a:solidFill>
                        </a:rPr>
                        <a:t>«+»</a:t>
                      </a:r>
                      <a:r>
                        <a:rPr lang="ru-RU" sz="2000" dirty="0"/>
                        <a:t>:</a:t>
                      </a:r>
                      <a:r>
                        <a:rPr lang="ru-RU" sz="2000" baseline="0" dirty="0"/>
                        <a:t> п</a:t>
                      </a:r>
                      <a:r>
                        <a:rPr lang="ru-RU" sz="2000" dirty="0"/>
                        <a:t>рофессии, кабинет биологии,</a:t>
                      </a:r>
                      <a:r>
                        <a:rPr lang="ru-RU" sz="2000" baseline="0" dirty="0"/>
                        <a:t> расширен список биологических методов, </a:t>
                      </a:r>
                      <a:r>
                        <a:rPr lang="ru-RU" sz="2000" b="1" baseline="0" dirty="0">
                          <a:solidFill>
                            <a:srgbClr val="00B050"/>
                          </a:solidFill>
                        </a:rPr>
                        <a:t>связь с ВПР</a:t>
                      </a:r>
                      <a:endParaRPr lang="ru-RU" sz="20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207876">
                <a:tc gridSpan="2">
                  <a:txBody>
                    <a:bodyPr/>
                    <a:lstStyle/>
                    <a:p>
                      <a:r>
                        <a:rPr lang="ru-RU" sz="3200" b="1" dirty="0">
                          <a:solidFill>
                            <a:srgbClr val="FF0000"/>
                          </a:solidFill>
                        </a:rPr>
                        <a:t>«-»</a:t>
                      </a:r>
                      <a:r>
                        <a:rPr lang="ru-RU" sz="2000" dirty="0"/>
                        <a:t> большой</a:t>
                      </a:r>
                      <a:r>
                        <a:rPr lang="ru-RU" sz="2000" baseline="0" dirty="0"/>
                        <a:t> поток информации (мало времени); клетка была не усвоена</a:t>
                      </a:r>
                      <a:endParaRPr lang="ru-RU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3200" b="1" dirty="0">
                          <a:solidFill>
                            <a:srgbClr val="FF0000"/>
                          </a:solidFill>
                        </a:rPr>
                        <a:t>«-»</a:t>
                      </a:r>
                      <a:r>
                        <a:rPr lang="ru-RU" sz="2000" dirty="0"/>
                        <a:t>: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88470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Связь с ВПР</a:t>
            </a: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568" y="1412776"/>
            <a:ext cx="4896544" cy="2664296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2699792" y="4437112"/>
            <a:ext cx="6228457" cy="2110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29970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Анализ наполнения программ </a:t>
            </a:r>
            <a:br>
              <a:rPr lang="ru-RU" sz="3600" b="1" dirty="0">
                <a:solidFill>
                  <a:srgbClr val="C00000"/>
                </a:solidFill>
              </a:rPr>
            </a:br>
            <a:r>
              <a:rPr lang="ru-RU" sz="3600" b="1" dirty="0">
                <a:solidFill>
                  <a:srgbClr val="C00000"/>
                </a:solidFill>
              </a:rPr>
              <a:t>по темам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663608620"/>
              </p:ext>
            </p:extLst>
          </p:nvPr>
        </p:nvGraphicFramePr>
        <p:xfrm>
          <a:off x="457200" y="1600200"/>
          <a:ext cx="8229600" cy="469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5 </a:t>
                      </a:r>
                      <a:r>
                        <a:rPr lang="ru-RU" sz="2000" dirty="0" err="1"/>
                        <a:t>кл</a:t>
                      </a:r>
                      <a:r>
                        <a:rPr lang="ru-RU" sz="2000" dirty="0"/>
                        <a:t>.</a:t>
                      </a:r>
                      <a:r>
                        <a:rPr lang="ru-RU" sz="2000" baseline="0" dirty="0"/>
                        <a:t> авторская РП</a:t>
                      </a:r>
                      <a:endParaRPr lang="ru-RU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5 </a:t>
                      </a:r>
                      <a:r>
                        <a:rPr lang="ru-RU" sz="2000" dirty="0" err="1"/>
                        <a:t>кл</a:t>
                      </a:r>
                      <a:r>
                        <a:rPr lang="ru-RU" sz="2000" dirty="0"/>
                        <a:t>. примерная РП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/>
                        <a:t>Многообразие живых организмов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14 часов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Организмы – тела живой природы</a:t>
                      </a:r>
                    </a:p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7 часов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rgbClr val="7030A0"/>
                          </a:solidFill>
                        </a:rPr>
                        <a:t>Без</a:t>
                      </a:r>
                      <a:r>
                        <a:rPr lang="ru-RU" b="1" baseline="0" dirty="0">
                          <a:solidFill>
                            <a:srgbClr val="7030A0"/>
                          </a:solidFill>
                        </a:rPr>
                        <a:t> темы «Клетка». Изучение систематики с обзором организмов.</a:t>
                      </a:r>
                      <a:endParaRPr lang="ru-RU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rgbClr val="7030A0"/>
                          </a:solidFill>
                        </a:rPr>
                        <a:t>Тема «Клетка», систематика, свойства живых организмов.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Л\р и п\р - 0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Л\р</a:t>
                      </a:r>
                      <a:r>
                        <a:rPr lang="ru-RU" baseline="0" dirty="0"/>
                        <a:t> и п\р - 3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ru-RU" sz="3200" b="1" dirty="0">
                          <a:solidFill>
                            <a:srgbClr val="00B050"/>
                          </a:solidFill>
                        </a:rPr>
                        <a:t>«+» </a:t>
                      </a: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доступный, понятный, интересный материал</a:t>
                      </a:r>
                      <a:endParaRPr lang="ru-RU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3200" b="1" dirty="0">
                          <a:solidFill>
                            <a:srgbClr val="00B050"/>
                          </a:solidFill>
                        </a:rPr>
                        <a:t>«+»</a:t>
                      </a:r>
                      <a:r>
                        <a:rPr lang="ru-RU" sz="2000" dirty="0"/>
                        <a:t>:</a:t>
                      </a:r>
                      <a:r>
                        <a:rPr lang="ru-RU" sz="2000" baseline="0" dirty="0"/>
                        <a:t> практическая часть, основные таксоны систематики</a:t>
                      </a:r>
                      <a:endParaRPr lang="ru-RU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ru-RU" sz="3200" b="1" dirty="0">
                          <a:solidFill>
                            <a:srgbClr val="FF0000"/>
                          </a:solidFill>
                        </a:rPr>
                        <a:t>«-» </a:t>
                      </a: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отсутствие практики,</a:t>
                      </a:r>
                    </a:p>
                    <a:p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таксономические единицы не вводились</a:t>
                      </a:r>
                      <a:endParaRPr lang="ru-RU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3200" b="1" dirty="0">
                          <a:solidFill>
                            <a:srgbClr val="FF0000"/>
                          </a:solidFill>
                        </a:rPr>
                        <a:t>«-»</a:t>
                      </a:r>
                      <a:r>
                        <a:rPr lang="ru-RU" sz="2000" dirty="0"/>
                        <a:t>: не</a:t>
                      </a:r>
                      <a:r>
                        <a:rPr lang="ru-RU" sz="2000" baseline="0" dirty="0"/>
                        <a:t> рассматриваются типы животных и классы растений,</a:t>
                      </a:r>
                    </a:p>
                    <a:p>
                      <a:r>
                        <a:rPr lang="ru-RU" sz="2000" baseline="0" dirty="0"/>
                        <a:t>Понятный «жизненный» материал заменен научным (ткань…)</a:t>
                      </a:r>
                      <a:endParaRPr lang="ru-RU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455801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Связь с ВПР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1415" y="1738810"/>
            <a:ext cx="8021169" cy="4248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01053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Анализ наполнения программ </a:t>
            </a:r>
            <a:br>
              <a:rPr lang="ru-RU" sz="3600" b="1" dirty="0">
                <a:solidFill>
                  <a:srgbClr val="C00000"/>
                </a:solidFill>
              </a:rPr>
            </a:br>
            <a:r>
              <a:rPr lang="ru-RU" sz="3600" b="1" dirty="0">
                <a:solidFill>
                  <a:srgbClr val="C00000"/>
                </a:solidFill>
              </a:rPr>
              <a:t>по темам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35808483"/>
              </p:ext>
            </p:extLst>
          </p:nvPr>
        </p:nvGraphicFramePr>
        <p:xfrm>
          <a:off x="179512" y="1600200"/>
          <a:ext cx="8784978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832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2832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2832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000" dirty="0"/>
                        <a:t>Тема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5 </a:t>
                      </a:r>
                      <a:r>
                        <a:rPr lang="ru-RU" sz="2000" dirty="0" err="1"/>
                        <a:t>кл</a:t>
                      </a:r>
                      <a:r>
                        <a:rPr lang="ru-RU" sz="2000" dirty="0"/>
                        <a:t>.</a:t>
                      </a:r>
                      <a:r>
                        <a:rPr lang="ru-RU" sz="2000" baseline="0" dirty="0"/>
                        <a:t> авторская РП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5 </a:t>
                      </a:r>
                      <a:r>
                        <a:rPr lang="ru-RU" sz="2000" dirty="0" err="1"/>
                        <a:t>кл</a:t>
                      </a:r>
                      <a:r>
                        <a:rPr lang="ru-RU" sz="2000" dirty="0"/>
                        <a:t>. примерная РП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/>
                        <a:t>Организмы и среда обитания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5 часов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5 часов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/>
                        <a:t>Природные сообщества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2000" dirty="0"/>
                        <a:t>8 часов </a:t>
                      </a:r>
                    </a:p>
                    <a:p>
                      <a:r>
                        <a:rPr lang="ru-RU" sz="2000" dirty="0"/>
                        <a:t>(Человек на Земле)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/>
                        <a:t>Живая природа и человек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C00000"/>
                          </a:solidFill>
                        </a:rPr>
                        <a:t>Экскурсии</a:t>
                      </a:r>
                      <a:r>
                        <a:rPr lang="ru-RU" sz="2000" b="1" baseline="0" dirty="0">
                          <a:solidFill>
                            <a:srgbClr val="C00000"/>
                          </a:solidFill>
                        </a:rPr>
                        <a:t> – 2 (погодные условия?)</a:t>
                      </a:r>
                      <a:endParaRPr lang="ru-RU" sz="2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C00000"/>
                          </a:solidFill>
                        </a:rPr>
                        <a:t>П\р –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C00000"/>
                          </a:solidFill>
                        </a:rPr>
                        <a:t>л\р</a:t>
                      </a:r>
                      <a:r>
                        <a:rPr lang="ru-RU" sz="2000" b="1" baseline="0" dirty="0">
                          <a:solidFill>
                            <a:srgbClr val="C00000"/>
                          </a:solidFill>
                        </a:rPr>
                        <a:t> -2</a:t>
                      </a:r>
                      <a:endParaRPr lang="ru-RU" sz="2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C00000"/>
                          </a:solidFill>
                        </a:rPr>
                        <a:t>«-» 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</a:rPr>
                        <a:t>материал из раздела «Экология» более научный (6 </a:t>
                      </a:r>
                      <a:r>
                        <a:rPr lang="ru-RU" sz="2000" b="1" dirty="0" err="1">
                          <a:solidFill>
                            <a:schemeClr val="tx1"/>
                          </a:solidFill>
                        </a:rPr>
                        <a:t>кл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</a:rPr>
                        <a:t>!)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34304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0253051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Выводы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3884739"/>
              </p:ext>
            </p:extLst>
          </p:nvPr>
        </p:nvGraphicFramePr>
        <p:xfrm>
          <a:off x="251520" y="764704"/>
          <a:ext cx="8712968" cy="5918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64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564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36176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/>
                        <a:t>Плюсы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/>
                        <a:t>Минусы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6176">
                <a:tc>
                  <a:txBody>
                    <a:bodyPr/>
                    <a:lstStyle/>
                    <a:p>
                      <a:r>
                        <a:rPr lang="ru-RU" sz="2000" b="1" dirty="0"/>
                        <a:t>Линейный курс изучения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/>
                        <a:t>Линейный курс изучения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75502"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70C0"/>
                          </a:solidFill>
                        </a:rPr>
                        <a:t>Просматривается</a:t>
                      </a:r>
                      <a:r>
                        <a:rPr lang="ru-RU" sz="2000" b="1" baseline="0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ru-RU" sz="2000" b="1" baseline="0" dirty="0" smtClean="0">
                          <a:solidFill>
                            <a:srgbClr val="0070C0"/>
                          </a:solidFill>
                        </a:rPr>
                        <a:t>большая </a:t>
                      </a:r>
                      <a:r>
                        <a:rPr lang="ru-RU" sz="2000" b="1" baseline="0" dirty="0">
                          <a:solidFill>
                            <a:srgbClr val="0070C0"/>
                          </a:solidFill>
                        </a:rPr>
                        <a:t>связь с независимой оценкой качества образования (ВПР)</a:t>
                      </a:r>
                      <a:endParaRPr lang="ru-RU" sz="2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75502">
                <a:tc>
                  <a:txBody>
                    <a:bodyPr/>
                    <a:lstStyle/>
                    <a:p>
                      <a:r>
                        <a:rPr lang="ru-RU" sz="2000" b="1" dirty="0"/>
                        <a:t>Больше</a:t>
                      </a:r>
                      <a:r>
                        <a:rPr lang="ru-RU" sz="2000" b="1" baseline="0" dirty="0"/>
                        <a:t> времени уделено практической части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/>
                        <a:t>Некоторые виды практики станут формальными (замена </a:t>
                      </a:r>
                      <a:r>
                        <a:rPr lang="ru-RU" sz="2000" b="1" dirty="0" err="1"/>
                        <a:t>видеоэкскурсиями</a:t>
                      </a:r>
                      <a:r>
                        <a:rPr lang="ru-RU" sz="2000" b="1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52853"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70C0"/>
                          </a:solidFill>
                        </a:rPr>
                        <a:t>Отмечена значительная связь материала с жизнью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070995"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tx1"/>
                          </a:solidFill>
                        </a:rPr>
                        <a:t>Больше внимания уделено глобальным экологическим проблемам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tx1"/>
                          </a:solidFill>
                        </a:rPr>
                        <a:t>Доступность материала?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641140"/>
                  </a:ext>
                </a:extLst>
              </a:tr>
              <a:tr h="1070995"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70C0"/>
                          </a:solidFill>
                        </a:rPr>
                        <a:t>Возможность изучать биологию на двух уровнях (базовый и углубленный)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852500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537</Words>
  <Application>Microsoft Office PowerPoint</Application>
  <PresentationFormat>Экран (4:3)</PresentationFormat>
  <Paragraphs>98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Организация включения  в педагогическую деятельность учителя Конструктора рабочих программ</vt:lpstr>
      <vt:lpstr>Обзор примерной РП</vt:lpstr>
      <vt:lpstr>Предметные результаты</vt:lpstr>
      <vt:lpstr>Анализ наполнения программ  по темам</vt:lpstr>
      <vt:lpstr>Связь с ВПР</vt:lpstr>
      <vt:lpstr>Анализ наполнения программ  по темам</vt:lpstr>
      <vt:lpstr>Связь с ВПР</vt:lpstr>
      <vt:lpstr>Анализ наполнения программ  по темам</vt:lpstr>
      <vt:lpstr>Выводы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Опыт апробации ПРП по биологии</dc:title>
  <dc:creator>Пользователь</dc:creator>
  <cp:lastModifiedBy>Учитель</cp:lastModifiedBy>
  <cp:revision>54</cp:revision>
  <dcterms:created xsi:type="dcterms:W3CDTF">2022-02-12T03:58:50Z</dcterms:created>
  <dcterms:modified xsi:type="dcterms:W3CDTF">2022-09-29T07:02:13Z</dcterms:modified>
</cp:coreProperties>
</file>