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zavuch.ru/#/document/99/42024539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acEy_kcJx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Media/Default/Documents/%D0%92%D0%9F%D0%A0-2022/VPR_OKR-4_Opisanie_2022.pdf" TargetMode="External"/><Relationship Id="rId2" Type="http://schemas.openxmlformats.org/officeDocument/2006/relationships/hyperlink" Target="https://fioco.ru/obraztsi_i_opisaniya_vpr_202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ioco.ru/Media/Default/Documents/%D0%92%D0%9F%D0%A0-2022/VPR_OKR-4_DEMO_202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92C51-FF51-56CB-2401-020A15C916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/>
              <a:t>РМО учителей начальных классов, коррекционного обучения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7646A5-8723-70D4-09EC-5B57477B4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Заседание 1</a:t>
            </a:r>
          </a:p>
          <a:p>
            <a:r>
              <a:rPr lang="ru-RU" dirty="0"/>
              <a:t>8 сентября 2022 г.</a:t>
            </a:r>
          </a:p>
        </p:txBody>
      </p:sp>
    </p:spTree>
    <p:extLst>
      <p:ext uri="{BB962C8B-B14F-4D97-AF65-F5344CB8AC3E}">
        <p14:creationId xmlns:p14="http://schemas.microsoft.com/office/powerpoint/2010/main" val="426433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99C82-282A-611E-2D4F-CE33CC5D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571500"/>
            <a:ext cx="9601200" cy="933450"/>
          </a:xfrm>
        </p:spPr>
        <p:txBody>
          <a:bodyPr>
            <a:normAutofit fontScale="90000"/>
          </a:bodyPr>
          <a:lstStyle/>
          <a:p>
            <a:r>
              <a:rPr lang="ru-RU" sz="2700" b="0" i="0" dirty="0">
                <a:solidFill>
                  <a:srgbClr val="576475"/>
                </a:solidFill>
                <a:effectLst/>
                <a:latin typeface="Raleway" pitchFamily="2" charset="-52"/>
              </a:rPr>
              <a:t>План семинаров "Методическая поддержка </a:t>
            </a:r>
            <a:br>
              <a:rPr lang="ru-RU" sz="2700" b="0" i="0" dirty="0">
                <a:solidFill>
                  <a:srgbClr val="576475"/>
                </a:solidFill>
                <a:effectLst/>
                <a:latin typeface="Raleway" pitchFamily="2" charset="-52"/>
              </a:rPr>
            </a:br>
            <a:r>
              <a:rPr lang="ru-RU" sz="2700" b="0" i="0" dirty="0">
                <a:solidFill>
                  <a:srgbClr val="576475"/>
                </a:solidFill>
                <a:effectLst/>
                <a:latin typeface="Raleway" pitchFamily="2" charset="-52"/>
              </a:rPr>
              <a:t>учителей русского языка при введении и реализации обновленного ФГОС ООО"</a:t>
            </a:r>
            <a:br>
              <a:rPr lang="ru-RU" b="0" i="0" dirty="0">
                <a:solidFill>
                  <a:srgbClr val="231F20"/>
                </a:solidFill>
                <a:effectLst/>
                <a:latin typeface="AcademyC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3B16058-CFD7-88A8-CA02-57D9A4E90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698111"/>
              </p:ext>
            </p:extLst>
          </p:nvPr>
        </p:nvGraphicFramePr>
        <p:xfrm>
          <a:off x="923925" y="1724025"/>
          <a:ext cx="10401303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3127910478"/>
                    </a:ext>
                  </a:extLst>
                </a:gridCol>
                <a:gridCol w="4835533">
                  <a:extLst>
                    <a:ext uri="{9D8B030D-6E8A-4147-A177-3AD203B41FA5}">
                      <a16:colId xmlns:a16="http://schemas.microsoft.com/office/drawing/2014/main" val="2403724958"/>
                    </a:ext>
                  </a:extLst>
                </a:gridCol>
                <a:gridCol w="2765420">
                  <a:extLst>
                    <a:ext uri="{9D8B030D-6E8A-4147-A177-3AD203B41FA5}">
                      <a16:colId xmlns:a16="http://schemas.microsoft.com/office/drawing/2014/main" val="392323688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семинаров "Методическая поддержка учителей начальных классов</a:t>
                      </a:r>
                      <a:b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введении и реализации обновленного ФГОС НОО"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26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сентября, 14:30 </a:t>
                      </a:r>
                      <a:r>
                        <a:rPr lang="ru-RU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Цели и содержание обновления ФГОС НОО.</a:t>
                      </a:r>
                      <a:b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Преодоление трудностей адаптации первоклассников к обучению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https://vk.com/video716245662_456239050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100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сентября, 14:30 </a:t>
                      </a:r>
                      <a:r>
                        <a:rPr lang="ru-RU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мск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Особенности методики изучения русского языка в 1 классе в соответствии с обновленным ФГОС НОО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4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октября, 14:30 </a:t>
                      </a:r>
                      <a:r>
                        <a:rPr lang="ru-RU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учебной самостоятельности первоклассников при изучении математики как средство реализации обновленного ФГОС НОО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86664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7B8CC1-3B95-21C3-460C-DBB7091C8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9525" y="0"/>
            <a:ext cx="45624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2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918DFFA3-194C-48E1-A946-1830047FFE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834" y="2038350"/>
            <a:ext cx="10741991" cy="4520230"/>
          </a:xfr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592E3F-C53A-297B-AAA6-B9FE5C19C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5" y="266331"/>
            <a:ext cx="10820400" cy="144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56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CEB5F-AD79-C328-828C-7642781CB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04825"/>
            <a:ext cx="9601200" cy="838200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 и за какие документы отвечает</a:t>
            </a:r>
            <a:endParaRPr lang="ru-RU" sz="36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1787E8C-7F64-28D5-F82B-564A172C5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43000"/>
            <a:ext cx="9601200" cy="550545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определило перечень документов, которые в обязательном порядке должны заполнять учителя. В этом списке 11 пунктов, но обязательны для всех только первые два: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рабочая программа учебного предмета, курса (в том числе внеурочного);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журнал учета успеваемости (включая отчет о его исполнении).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256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hlinkClick r:id="rId2"/>
            <a:extLst>
              <a:ext uri="{FF2B5EF4-FFF2-40B4-BE49-F238E27FC236}">
                <a16:creationId xmlns:a16="http://schemas.microsoft.com/office/drawing/2014/main" id="{66EE4FE2-20A7-679C-3838-A81F4BB41404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371600" y="323849"/>
            <a:ext cx="9601200" cy="616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Остальные девять документов обязательны для классных руководителей и других учителей, имеющих какую-либо дополнительную нагрузку: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 внеурочной деятельности (для тех, ведет кружки и секции);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учебный план и журнал работы с обучающимися на дому;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воспитательной работы и протоколы родительских собраний (для классных руководителей);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личные дела и портфолио учеников;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социальный паспорт класса;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 учета посещаемости;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учета проведения индивидуальной профилактической работы (для работающих с трудными подростками);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на обучающегося (по запросу);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документация, предусмотренная локальными нормативными актами.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81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DFA673-36BF-503C-F959-6E6C4F882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7175"/>
            <a:ext cx="9601200" cy="56102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отчеты готовит педагог-предметник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рабочего времени педагога-предметника включает учебную, организационно-педагогическую, воспитательную, методическую и иную деятельность, которая установлена должностной инструкцией и локальным актом о нормировании труда (</a:t>
            </a:r>
            <a:r>
              <a:rPr lang="ru-RU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приказ Минобрнауки от 22.12.2014 № 1601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Отчетная документацию педагога-предметника должна соответствовать такой структуре.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конкретных отчетных документов, которые должны предоставлять педагогические работники регламентирует: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локальный акт, который регулирует ВСОКО;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локальный акт, который устанавливает порядок, сроки и формы отчетных документов для каждой категории педагогических работников;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номенклатура дел;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должностная инструкция педагога.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12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D6313-AE7F-C6E2-E67D-FCBC16E74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Повестка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7C727C-DDD3-A1D5-8770-013E81256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Выборы руководителя РМО начальных классов, коррекционного обучения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Утверждение плана работы РМО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Актуальные изменения в системе образования и злободневные вопросы в преподавании предметов на современном этапе</a:t>
            </a:r>
          </a:p>
        </p:txBody>
      </p:sp>
    </p:spTree>
    <p:extLst>
      <p:ext uri="{BB962C8B-B14F-4D97-AF65-F5344CB8AC3E}">
        <p14:creationId xmlns:p14="http://schemas.microsoft.com/office/powerpoint/2010/main" val="236416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9A36C-0A03-A6CF-CC83-637810D8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4290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3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Профессиональное развитие педагогов для формирования функциональной грамотности обучающихся на уроках с достижением нового качества образования и воспитания в урочное и внеурочное время как важнейшее условие реализации ФГОС</a:t>
            </a:r>
            <a:br>
              <a:rPr lang="ru-RU" sz="3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0DCDF4-0649-07C7-0EC7-5A92AE1F7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583657"/>
            <a:ext cx="4443984" cy="619061"/>
          </a:xfrm>
        </p:spPr>
        <p:txBody>
          <a:bodyPr/>
          <a:lstStyle/>
          <a:p>
            <a:r>
              <a:rPr lang="ru-RU" b="1" dirty="0"/>
              <a:t>Цель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70D247-23D5-FFDC-BE14-44AD7C458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248216"/>
            <a:ext cx="3829050" cy="312400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образовательного процесса через применение современных подходов организации образовательной деятельности, непрерывное совершенствование профессионального уровня педагогического мастерства учителя.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19FA7A-DCEC-F710-2775-AF8529A14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2540731"/>
            <a:ext cx="4443984" cy="697579"/>
          </a:xfrm>
        </p:spPr>
        <p:txBody>
          <a:bodyPr/>
          <a:lstStyle/>
          <a:p>
            <a:r>
              <a:rPr lang="ru-RU" b="1" dirty="0"/>
              <a:t>Задачи</a:t>
            </a:r>
            <a:r>
              <a:rPr lang="ru-RU" dirty="0"/>
              <a:t>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E3BC3C-75B3-A263-CDC2-901EF9839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0650" y="3362326"/>
            <a:ext cx="6667500" cy="3152774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профессиональных дефицитов педагогов;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повышения профессионализма учителей;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единой методической базы и единой системы требований к практической деятельности;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Обобщение и распространение опыта работы;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профессиональной поддержки начинающих педагогов.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2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0A0D8BC-DB98-7A0A-34DF-3335DE5D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04775"/>
            <a:ext cx="9601200" cy="733425"/>
          </a:xfrm>
        </p:spPr>
        <p:txBody>
          <a:bodyPr/>
          <a:lstStyle/>
          <a:p>
            <a:r>
              <a:rPr lang="ru-RU" dirty="0"/>
              <a:t>План работы РМО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3EA95F7D-1E4D-E23C-B8DB-7BF9312399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78627"/>
              </p:ext>
            </p:extLst>
          </p:nvPr>
        </p:nvGraphicFramePr>
        <p:xfrm>
          <a:off x="904874" y="838200"/>
          <a:ext cx="11039476" cy="5387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980">
                  <a:extLst>
                    <a:ext uri="{9D8B030D-6E8A-4147-A177-3AD203B41FA5}">
                      <a16:colId xmlns:a16="http://schemas.microsoft.com/office/drawing/2014/main" val="3607478332"/>
                    </a:ext>
                  </a:extLst>
                </a:gridCol>
                <a:gridCol w="8962021">
                  <a:extLst>
                    <a:ext uri="{9D8B030D-6E8A-4147-A177-3AD203B41FA5}">
                      <a16:colId xmlns:a16="http://schemas.microsoft.com/office/drawing/2014/main" val="2324038237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1885958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Содержание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94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Заседания: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180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1) Актуальные изменения в системе образования и злободневные вопросы в преподавании предметов на современном этапе;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функциональной грамотности обучающихся в условиях введения обновленных ФГОС;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Система подготовки к ВПР;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Достижение планируемых результатов обучающихся на уроках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Сентябрь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Декабрь 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Февраль 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Май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60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Работа между секциями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808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Адаптация первоклассников, участие в </a:t>
                      </a:r>
                      <a:r>
                        <a:rPr lang="ru-RU" dirty="0" err="1"/>
                        <a:t>ВсОШ</a:t>
                      </a:r>
                      <a:r>
                        <a:rPr lang="ru-RU" dirty="0"/>
                        <a:t>, подготовка, проведение и анализ ВПР, </a:t>
                      </a:r>
                      <a:r>
                        <a:rPr lang="ru-RU" dirty="0" err="1"/>
                        <a:t>взаимопосещение</a:t>
                      </a:r>
                      <a:r>
                        <a:rPr lang="ru-RU" dirty="0"/>
                        <a:t> уроков с целью повышения эффективности преподавания и обмена опытом, проведение работы с родителями, участие педагогов в </a:t>
                      </a:r>
                      <a:r>
                        <a:rPr lang="ru-RU" dirty="0" err="1"/>
                        <a:t>профконкурсах</a:t>
                      </a:r>
                      <a:r>
                        <a:rPr lang="ru-RU" dirty="0"/>
                        <a:t>, работа по самообразованию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03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Консультативная помощь при аттестации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836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07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45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9D963-9BFA-4A46-7497-AA399E8E3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Актуальные изменения в системе образования и злободневные вопросы в преподавании предметов на современном этапе</a:t>
            </a:r>
            <a:b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CFC930-B4CF-C9BD-9B39-15AB2DB1B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Новый профессиональный стандарт педагога вступает в силу с 01.09.2022 Профессиональный стандарт педагога это: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• инструмент реализации стратегии образования в меняющемся мире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• инструмент повышения качества образования и выхода отечественного образования на международный уровень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• объективный измеритель квалификации педагога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• средство отбора педагогических кадров в образовательные организации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• основа для формирования трудового договора, фиксирующего отношения между работником и работодателем</a:t>
            </a:r>
          </a:p>
        </p:txBody>
      </p:sp>
    </p:spTree>
    <p:extLst>
      <p:ext uri="{BB962C8B-B14F-4D97-AF65-F5344CB8AC3E}">
        <p14:creationId xmlns:p14="http://schemas.microsoft.com/office/powerpoint/2010/main" val="187448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EA43F7-B3D8-162E-9974-DF2EF1B4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Положение о рабочей программе: разбираемся с главными нововведениями</a:t>
            </a:r>
            <a:br>
              <a:rPr lang="ru-RU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A1494C-CE87-3A41-8AA3-36E17C22C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Для начала предлагаем вам посмотреть видео об изменениях в Положении о рабочей программе. Эксперт Академии ресурсы образования и Школы менеджера образования Наталия Баранникова рассказала о ключевых пунктах документа по новому ФГОС.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Каждая рабочая программа должна включать минимум </a:t>
            </a:r>
            <a:r>
              <a:rPr lang="ru-RU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три компонента </a:t>
            </a: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– содержание предмета, модуля, курса, планируемые результаты освоения и тематическое планирование. </a:t>
            </a:r>
          </a:p>
          <a:p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Также в разделе Положения надо упомянуть, что в программе курса внеурочной деятельности необходимо указывать форму проведения занятий.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03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2C2124-E44B-C8D9-C2B8-2C4E1AB0A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4312"/>
            <a:ext cx="10858500" cy="6429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 разделе О структуре программы каждой школе стоит зафиксировать, каким образом педагогам следует </a:t>
            </a:r>
            <a:r>
              <a:rPr lang="ru-RU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учитывать</a:t>
            </a: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программу воспитания в рабочей программе предмета</a:t>
            </a: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курса, модуля. Это позволит облегчить работу учителям. Ведь во ФГОС не указали способы, как это сделать. Только прописали, что учесть этот документ нужно обязательно.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Вы можете выбрать один или несколько способов, которые определит школа в Положении о рабочей программе.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Напомним о таких способах: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– указать формы учета рабочей программы воспитания в пояснительной записке к рабочей программе;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– оформить приложение к рабочей программе «Формы учета рабочей программы воспитания»;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– указать информацию об учете рабочей программы воспитания в разделе «Содержание учебного предмета/учебного курса (в том числе внеурочной деятельности)/учебного модуля» в описании разделов/тем или отдельным блоком;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– отразить воспитательный компонент содержания программы в отдельной колонке таблицы тематического планирования.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96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E26064-89D5-093F-B16F-D174D2D8C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304800"/>
            <a:ext cx="10429875" cy="62484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Чтобы отразить программу воспитания в разделе «Содержание учебного предмета, курса, модуля», опирайтесь на действия учителя из модуля «Школьный урок».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 модуле «Школьный урок» и в рабочих программах установите преемственность воспитательных целей и задач, а также форм работы.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 завершение предлагаем вам посмотреть видеоролик:  </a:t>
            </a:r>
            <a:r>
              <a:rPr lang="ru-RU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Как учесть программу воспитания в первом разделе рабочей программы для ООО </a:t>
            </a:r>
            <a:r>
              <a:rPr lang="ru-RU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https://youtu.be/racEy_kcJxw</a:t>
            </a:r>
            <a:r>
              <a:rPr lang="ru-RU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- </a:t>
            </a:r>
            <a:endParaRPr lang="ru-RU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Теперь </a:t>
            </a:r>
            <a:r>
              <a:rPr lang="ru-RU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поговорим об аннотации к рабочей программе </a:t>
            </a: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– ее необходимо подготовить для сайта школы. Аннотации разместят в подразделе «Образование» раздела «Сведения об образовательной организации». К аннотациям прикрепят и сами рабочие программы. Выложить их нужно в виде электронных документов, которые подписаны электронной подписью, а не копий, как раньше (п. 3.4 Требований, утв. приказом Рособрнадзора от 14.08.2020 № 831).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Приказ Министерства просвещения Российской Федерации от 02.08.2022 № 653 "Об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образования"</a:t>
            </a:r>
          </a:p>
        </p:txBody>
      </p:sp>
    </p:spTree>
    <p:extLst>
      <p:ext uri="{BB962C8B-B14F-4D97-AF65-F5344CB8AC3E}">
        <p14:creationId xmlns:p14="http://schemas.microsoft.com/office/powerpoint/2010/main" val="219693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83FC77-02E4-1D8C-9D65-806F9A86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71575"/>
          </a:xfrm>
        </p:spPr>
        <p:txBody>
          <a:bodyPr/>
          <a:lstStyle/>
          <a:p>
            <a:r>
              <a:rPr lang="ru-RU" b="0" i="0" dirty="0">
                <a:solidFill>
                  <a:srgbClr val="212529"/>
                </a:solidFill>
                <a:effectLst/>
                <a:latin typeface="Scada"/>
              </a:rPr>
              <a:t>РМО учителей начальных классов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CF4097-5A2C-F6FB-65D5-E3EE017A9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14500"/>
            <a:ext cx="9601200" cy="4572000"/>
          </a:xfrm>
        </p:spPr>
        <p:txBody>
          <a:bodyPr/>
          <a:lstStyle/>
          <a:p>
            <a:pPr marL="0" indent="0" algn="l">
              <a:buNone/>
            </a:pPr>
            <a:r>
              <a:rPr lang="ru-RU" b="1" i="0" dirty="0">
                <a:solidFill>
                  <a:srgbClr val="212529"/>
                </a:solidFill>
                <a:effectLst/>
                <a:latin typeface="Geometria"/>
              </a:rPr>
              <a:t>ВПР-2022</a:t>
            </a:r>
            <a:endParaRPr lang="ru-RU" b="0" i="0" dirty="0">
              <a:solidFill>
                <a:srgbClr val="212529"/>
              </a:solidFill>
              <a:effectLst/>
              <a:latin typeface="Geometria"/>
            </a:endParaRPr>
          </a:p>
          <a:p>
            <a:pPr algn="l"/>
            <a:r>
              <a:rPr lang="ru-RU" b="0" i="0" u="none" strike="noStrike" dirty="0">
                <a:solidFill>
                  <a:srgbClr val="8BC34A"/>
                </a:solidFill>
                <a:effectLst/>
                <a:latin typeface="Scada"/>
                <a:hlinkClick r:id="rId2"/>
              </a:rPr>
              <a:t>Образцы и описания проверочных работ для проведения ВПР в 2022 году</a:t>
            </a:r>
            <a:endParaRPr lang="ru-RU" b="0" i="0" dirty="0">
              <a:solidFill>
                <a:srgbClr val="212529"/>
              </a:solidFill>
              <a:effectLst/>
              <a:latin typeface="Scada"/>
            </a:endParaRPr>
          </a:p>
          <a:p>
            <a:pPr algn="l"/>
            <a:r>
              <a:rPr lang="ru-RU" b="0" i="0" u="none" strike="noStrike" dirty="0">
                <a:solidFill>
                  <a:srgbClr val="00517C"/>
                </a:solidFill>
                <a:effectLst/>
                <a:latin typeface="Geometria"/>
                <a:hlinkClick r:id="rId3"/>
              </a:rPr>
              <a:t>Описание контрольных измерительных материалов для проведения в 2022 году проверочной работы по предмету «Окружающий мир»</a:t>
            </a:r>
            <a:r>
              <a:rPr lang="ru-RU" b="0" i="0" dirty="0">
                <a:solidFill>
                  <a:srgbClr val="212529"/>
                </a:solidFill>
                <a:effectLst/>
                <a:latin typeface="Geometria"/>
              </a:rPr>
              <a:t> (4 класс)</a:t>
            </a:r>
            <a:br>
              <a:rPr lang="ru-RU" b="0" i="0" dirty="0">
                <a:solidFill>
                  <a:srgbClr val="212529"/>
                </a:solidFill>
                <a:effectLst/>
                <a:latin typeface="Geometria"/>
              </a:rPr>
            </a:br>
            <a:endParaRPr lang="ru-RU" b="0" i="0" dirty="0">
              <a:solidFill>
                <a:srgbClr val="212529"/>
              </a:solidFill>
              <a:effectLst/>
              <a:latin typeface="Geometria"/>
            </a:endParaRPr>
          </a:p>
          <a:p>
            <a:pPr algn="l"/>
            <a:r>
              <a:rPr lang="ru-RU" b="0" i="0" u="none" strike="noStrike" dirty="0">
                <a:solidFill>
                  <a:srgbClr val="00517C"/>
                </a:solidFill>
                <a:effectLst/>
                <a:latin typeface="Geometria"/>
                <a:hlinkClick r:id="rId4"/>
              </a:rPr>
              <a:t>Инструкция по выполнению ВПР по предмету «Окружающий мир» (4 класс)</a:t>
            </a:r>
            <a:endParaRPr lang="ru-RU" b="0" i="0" dirty="0">
              <a:solidFill>
                <a:srgbClr val="212529"/>
              </a:solidFill>
              <a:effectLst/>
              <a:latin typeface="Geometri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930052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486</TotalTime>
  <Words>1122</Words>
  <Application>Microsoft Office PowerPoint</Application>
  <PresentationFormat>Широкоэкранный</PresentationFormat>
  <Paragraphs>97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AcademyC</vt:lpstr>
      <vt:lpstr>Calibri</vt:lpstr>
      <vt:lpstr>Franklin Gothic Book</vt:lpstr>
      <vt:lpstr>Geometria</vt:lpstr>
      <vt:lpstr>Raleway</vt:lpstr>
      <vt:lpstr>Scada</vt:lpstr>
      <vt:lpstr>Symbol</vt:lpstr>
      <vt:lpstr>Times New Roman</vt:lpstr>
      <vt:lpstr>Уголки</vt:lpstr>
      <vt:lpstr>РМО учителей начальных классов, коррекционного обучения</vt:lpstr>
      <vt:lpstr>Повестка</vt:lpstr>
      <vt:lpstr>Тема: Профессиональное развитие педагогов для формирования функциональной грамотности обучающихся на уроках с достижением нового качества образования и воспитания в урочное и внеурочное время как важнейшее условие реализации ФГОС </vt:lpstr>
      <vt:lpstr>План работы РМО</vt:lpstr>
      <vt:lpstr>Актуальные изменения в системе образования и злободневные вопросы в преподавании предметов на современном этапе </vt:lpstr>
      <vt:lpstr>Положение о рабочей программе: разбираемся с главными нововведениями </vt:lpstr>
      <vt:lpstr>Презентация PowerPoint</vt:lpstr>
      <vt:lpstr>Презентация PowerPoint</vt:lpstr>
      <vt:lpstr>РМО учителей начальных классов</vt:lpstr>
      <vt:lpstr>План семинаров "Методическая поддержка  учителей русского языка при введении и реализации обновленного ФГОС ООО" </vt:lpstr>
      <vt:lpstr>Презентация PowerPoint</vt:lpstr>
      <vt:lpstr>Кто и за какие документы отвечает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РМО учителей математики, информатики и физики</dc:title>
  <dc:creator>Марина Миколкина</dc:creator>
  <cp:lastModifiedBy>Марина Миколкина</cp:lastModifiedBy>
  <cp:revision>10</cp:revision>
  <dcterms:created xsi:type="dcterms:W3CDTF">2022-09-07T00:07:13Z</dcterms:created>
  <dcterms:modified xsi:type="dcterms:W3CDTF">2022-09-13T04:58:52Z</dcterms:modified>
</cp:coreProperties>
</file>