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E7A9-E60C-4CCC-9553-B7D370F5FCF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9BD0-F890-40EA-A159-1F654E53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1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567C-72AD-4256-BF55-52F1C13B59BE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3295-7AA1-4275-A02C-E030A44C34E7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8DAF-BD78-4FA0-8911-64FEDA5719C0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9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0BD6-A119-4E42-92C9-309D31F84A8E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6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2B48-9846-46D9-AA41-4E2721213B82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03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D76E-5727-4E56-83BF-EDC0CB752599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1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D62C-3E9D-4DAF-8AD1-D02616D974D7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77BB-6C9C-4A30-B49C-78DBEAE396EA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6938-35E1-432D-8F81-780BF6FD5264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A-4E39-4732-ADA5-9BE980E1A262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A184-3333-462B-A26E-BC3384C1EA33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2F0E-A503-4A68-9496-874348AE4219}" type="datetime1">
              <a:rPr lang="ru-RU" smtClean="0"/>
              <a:t>24.03.2023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22AA-5C81-4791-9E4F-27E63CAA1511}" type="datetime1">
              <a:rPr lang="ru-RU" smtClean="0"/>
              <a:t>24.03.2023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7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F248-A40C-41AF-A52E-208E992DD364}" type="datetime1">
              <a:rPr lang="ru-RU" smtClean="0"/>
              <a:t>24.03.2023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7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DFA-26A5-47FF-9A1D-65E43B20DDCE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F6B5-2D07-4A08-A523-27340A7D4B19}" type="datetime1">
              <a:rPr lang="ru-RU" smtClean="0"/>
              <a:t>24.03.2023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0F2B-DDF8-4AEB-B339-0C0AC4357A00}" type="datetime1">
              <a:rPr lang="ru-RU" smtClean="0"/>
              <a:t>24.03.2023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Совет директоров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77628C-0A5E-42C3-8952-D8C77A190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0;&#1086;&#1084;&#1087;&#1083;&#1077;&#1082;&#1089;_&#1084;&#1077;&#1088;_&#1092;&#1091;&#1085;&#1082;&#1094;&#1080;&#1086;&#1085;&#1072;&#1083;&#1100;&#1085;&#1072;&#1103;_&#1075;&#1088;&#1072;&#1084;&#1086;&#1090;&#1085;&#1086;&#1089;&#1090;&#1100;_2022-2023%20&#1091;&#1095;&#1077;&#1073;&#1085;&#1099;&#1081;%20&#1075;&#1086;&#1076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92;&#1086;&#1088;&#1084;&#1072;&#1094;&#1080;&#1086;&#1085;&#1085;&#1072;&#1103;%20&#1089;&#1087;&#1088;&#1072;&#1074;&#1082;&#1072;_&#1060;&#1043;_&#1042;&#1055;&#1056;-202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C75FC-597B-F17B-8AE2-BDB489B8BF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Организация системной работы по формированию функциональной грамотности обучающихся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CE5E5E-0E0A-3DF4-CCEE-35CC24D50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989443"/>
            <a:ext cx="8915399" cy="914219"/>
          </a:xfrm>
        </p:spPr>
        <p:txBody>
          <a:bodyPr/>
          <a:lstStyle/>
          <a:p>
            <a:pPr algn="ctr"/>
            <a:r>
              <a:rPr lang="ru-RU" dirty="0"/>
              <a:t>Миколкина М.К., методист МКУ «РМК»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6A7341-C118-9E7A-3D99-3BA478AB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27145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A77193-3C8E-293F-8E78-41606DE7F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871854"/>
              </p:ext>
            </p:extLst>
          </p:nvPr>
        </p:nvGraphicFramePr>
        <p:xfrm>
          <a:off x="665922" y="99392"/>
          <a:ext cx="11400182" cy="639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8397">
                  <a:extLst>
                    <a:ext uri="{9D8B030D-6E8A-4147-A177-3AD203B41FA5}">
                      <a16:colId xmlns:a16="http://schemas.microsoft.com/office/drawing/2014/main" val="4079869214"/>
                    </a:ext>
                  </a:extLst>
                </a:gridCol>
                <a:gridCol w="6171785">
                  <a:extLst>
                    <a:ext uri="{9D8B030D-6E8A-4147-A177-3AD203B41FA5}">
                      <a16:colId xmlns:a16="http://schemas.microsoft.com/office/drawing/2014/main" val="3532749865"/>
                    </a:ext>
                  </a:extLst>
                </a:gridCol>
              </a:tblGrid>
              <a:tr h="10336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Примеры открытых заданий PISA (по читательской, математической, естественнонаучной, финансовой грамотности и заданий по совместному решению задач)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https://krippo.ru/files/PISA/task.pdf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1186289803"/>
                  </a:ext>
                </a:extLst>
              </a:tr>
              <a:tr h="5636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Банк заданий по функциональной грамотности Просвещение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https://media.prosv.ru/fg/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4281609368"/>
                  </a:ext>
                </a:extLst>
              </a:tr>
              <a:tr h="9463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Открытый банк заданий Института стратегии развития образования РАО по функциональной грамотности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hlinkClick r:id="rId2"/>
                        </a:rPr>
                        <a:t>http://skiv.instrao.ru/bank-zadaniy/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1128956564"/>
                  </a:ext>
                </a:extLst>
              </a:tr>
              <a:tr h="7066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РЭШ. Электронный банк заданий для оценки функциональной грамотности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https://fg.resh.edu.ru/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3513631029"/>
                  </a:ext>
                </a:extLst>
              </a:tr>
              <a:tr h="259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ФИОКО. Открытые задания PISA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https://fioco.ru/</a:t>
                      </a:r>
                      <a:r>
                        <a:rPr lang="ru-RU" sz="1600" dirty="0">
                          <a:effectLst/>
                        </a:rPr>
                        <a:t>примеры-задач-</a:t>
                      </a:r>
                      <a:r>
                        <a:rPr lang="en-US" sz="1600" dirty="0" err="1">
                          <a:effectLst/>
                        </a:rPr>
                        <a:t>pisa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3434430554"/>
                  </a:ext>
                </a:extLst>
              </a:tr>
              <a:tr h="706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ФИПИ. Открытый банк заданий для оценки естественнонаучной грамотности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https://fipi.ru/otkrytyy-bank-zadaniy-dlya-otsenki-yestestvennonauchnoy-gramotnosti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1860971752"/>
                  </a:ext>
                </a:extLst>
              </a:tr>
              <a:tr h="706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ФИПИ. Открытый банк заданий для оценки читательской грамотности</a:t>
                      </a:r>
                    </a:p>
                  </a:txBody>
                  <a:tcPr marL="67354" marR="67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https://fipi.ru/otkrytyy-bank-zadani-chitatelskoi-gramotnosti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54" marR="67354" marT="0" marB="0"/>
                </a:tc>
                <a:extLst>
                  <a:ext uri="{0D108BD9-81ED-4DB2-BD59-A6C34878D82A}">
                    <a16:rowId xmlns:a16="http://schemas.microsoft.com/office/drawing/2014/main" val="267295927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44288-646C-34C2-29DD-89BEADF6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72" y="2002048"/>
            <a:ext cx="4234840" cy="1967527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CA728230-44D8-F70E-BEAE-D71595EA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265593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94C8-9658-0BB0-C7FA-A9A63E6F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53325"/>
            <a:ext cx="8911687" cy="508951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действий по достижению данной цели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7F755-E73D-4253-2B5A-4F740D3C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Учителя распределены по разделам функциональной грамотности: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60D252-3092-4E85-5E23-F5EF61425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8490"/>
              </p:ext>
            </p:extLst>
          </p:nvPr>
        </p:nvGraphicFramePr>
        <p:xfrm>
          <a:off x="795130" y="1977888"/>
          <a:ext cx="10709483" cy="4775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479">
                  <a:extLst>
                    <a:ext uri="{9D8B030D-6E8A-4147-A177-3AD203B41FA5}">
                      <a16:colId xmlns:a16="http://schemas.microsoft.com/office/drawing/2014/main" val="1566472491"/>
                    </a:ext>
                  </a:extLst>
                </a:gridCol>
                <a:gridCol w="1760602">
                  <a:extLst>
                    <a:ext uri="{9D8B030D-6E8A-4147-A177-3AD203B41FA5}">
                      <a16:colId xmlns:a16="http://schemas.microsoft.com/office/drawing/2014/main" val="1170733103"/>
                    </a:ext>
                  </a:extLst>
                </a:gridCol>
                <a:gridCol w="2079282">
                  <a:extLst>
                    <a:ext uri="{9D8B030D-6E8A-4147-A177-3AD203B41FA5}">
                      <a16:colId xmlns:a16="http://schemas.microsoft.com/office/drawing/2014/main" val="193726728"/>
                    </a:ext>
                  </a:extLst>
                </a:gridCol>
                <a:gridCol w="2079282">
                  <a:extLst>
                    <a:ext uri="{9D8B030D-6E8A-4147-A177-3AD203B41FA5}">
                      <a16:colId xmlns:a16="http://schemas.microsoft.com/office/drawing/2014/main" val="1599458114"/>
                    </a:ext>
                  </a:extLst>
                </a:gridCol>
                <a:gridCol w="1717961">
                  <a:extLst>
                    <a:ext uri="{9D8B030D-6E8A-4147-A177-3AD203B41FA5}">
                      <a16:colId xmlns:a16="http://schemas.microsoft.com/office/drawing/2014/main" val="3234831385"/>
                    </a:ext>
                  </a:extLst>
                </a:gridCol>
                <a:gridCol w="1312877">
                  <a:extLst>
                    <a:ext uri="{9D8B030D-6E8A-4147-A177-3AD203B41FA5}">
                      <a16:colId xmlns:a16="http://schemas.microsoft.com/office/drawing/2014/main" val="3783717488"/>
                    </a:ext>
                  </a:extLst>
                </a:gridCol>
              </a:tblGrid>
              <a:tr h="2118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20075"/>
                  </a:ext>
                </a:extLst>
              </a:tr>
              <a:tr h="601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Глобальные компетентности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Креативное мышление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191364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языка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9515475"/>
                  </a:ext>
                </a:extLst>
              </a:tr>
              <a:tr h="218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Истории, обществознания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6409664"/>
                  </a:ext>
                </a:extLst>
              </a:tr>
              <a:tr h="292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971428"/>
                  </a:ext>
                </a:extLst>
              </a:tr>
              <a:tr h="211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Биологии, химии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281059"/>
                  </a:ext>
                </a:extLst>
              </a:tr>
              <a:tr h="21196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0382"/>
                  </a:ext>
                </a:extLst>
              </a:tr>
              <a:tr h="211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46008"/>
                  </a:ext>
                </a:extLst>
              </a:tr>
              <a:tr h="2119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1259136"/>
                  </a:ext>
                </a:extLst>
              </a:tr>
              <a:tr h="235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978361"/>
                  </a:ext>
                </a:extLst>
              </a:tr>
              <a:tr h="235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Музыки, ИЗО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075647"/>
                  </a:ext>
                </a:extLst>
              </a:tr>
              <a:tr h="235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168717"/>
                  </a:ext>
                </a:extLst>
              </a:tr>
              <a:tr h="235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Физической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857660"/>
                  </a:ext>
                </a:extLst>
              </a:tr>
              <a:tr h="658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Классные руководители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816490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44D40-4AB8-5DD6-4E47-D9EC147D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378999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94C8-9658-0BB0-C7FA-A9A63E6F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53325"/>
            <a:ext cx="8911687" cy="508951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действий по достижению данной цели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7F755-E73D-4253-2B5A-4F740D3C8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Внесены изменения в Рабочую программу воспитания, обозначив формирование функциональной грамотности как приоритетную задачу.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Внесены изменения в положение о внутришкольной системе оценки качества образования (ВСОКО)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Обучение педагогов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Системное использование на уроках и во внеурочное время всеми педагогами форм и методов обучения, способствующих формированию функциональной грамотности: ролевые игры, деловые игры, работа в группах, парах, метод проектов и др. Коммуникация, сотрудничество, критическое мышление, креативность – вот главные качества, которыми должны овладеть обучающиеся 21 века.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Апробирование системы диагностики и оценки учебных достижений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Привлечение родителей к совместной деятельности по формированию функциональной грамотности. Информирование родителей о введении программы по развитию функциональной грамотности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F3247-00E9-01DC-A0C5-EDF09F9C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377349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B04B-5CA1-5F8D-0358-27DEDC19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FEB6C-6F8B-D7C9-6320-39DBA47B9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DB1A75-B640-283A-C300-017E071B1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825" y="1540189"/>
            <a:ext cx="4313864" cy="377762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DC844-A1D6-19C5-9CD4-2167C0F3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EBA341-4464-A391-4F1C-5CAC40D0D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87249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DC7A6-411F-60E4-BAF6-0A2790FD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91C1A8-9609-868E-86EC-7E9C5C6C6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F48881-9925-916D-F535-E606B54D3C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1B2984-AA94-D19F-FDC4-E5EFADF0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EFB0B-F78F-62EE-9EAE-9FAB13C8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2" b="4318"/>
          <a:stretch/>
        </p:blipFill>
        <p:spPr>
          <a:xfrm>
            <a:off x="3187429" y="0"/>
            <a:ext cx="7021782" cy="26935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1A2BAD-1A35-4668-8F3D-5A873DEA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4"/>
          <a:stretch/>
        </p:blipFill>
        <p:spPr>
          <a:xfrm>
            <a:off x="3187429" y="2715275"/>
            <a:ext cx="7021782" cy="41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D9A01D7-81FA-1BAC-7003-DC1B8C45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3C8C37-A27F-F318-3700-1F779859A0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389" y="658375"/>
            <a:ext cx="5639121" cy="487772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B1AA81A8-02E9-0C3E-349F-B776894B17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6509" y="2225055"/>
            <a:ext cx="5582053" cy="2257493"/>
          </a:xfrm>
        </p:spPr>
      </p:pic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0A3063DD-21B9-9428-4A5F-44EA40B3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241682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3AFF4-BE6F-9A5F-C22E-4B3CB1AA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hlinkClick r:id="rId2" action="ppaction://hlinkfile"/>
            <a:extLst>
              <a:ext uri="{FF2B5EF4-FFF2-40B4-BE49-F238E27FC236}">
                <a16:creationId xmlns:a16="http://schemas.microsoft.com/office/drawing/2014/main" id="{FA330D51-AB22-D465-1BEB-FFB95EB33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751" y="2337980"/>
            <a:ext cx="11274270" cy="3585741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BC83D7-908F-631C-16E3-387CBFC2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310805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98B74-C40B-D76D-C989-1BCF71E9B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ПЕДАГОГИЧЕСКОГО КОЛЛЕКТИВА ПО ФОРМИРОВАНИЮ ФУНКЦИОНАЛЬНОЙ ГРАМОТНОСТИ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641D21-8E76-6671-0342-50DFD4D8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2401" y="1905000"/>
            <a:ext cx="3992732" cy="576262"/>
          </a:xfrm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Навыками XXI века являются: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D2743E0-0BE0-DD6E-DA00-D1D9FD9B6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0064" y="2875970"/>
            <a:ext cx="8911687" cy="4154061"/>
          </a:xfrm>
          <a:prstGeom prst="rect">
            <a:avLst/>
          </a:prstGeom>
        </p:spPr>
      </p:pic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37876FA-9A12-1776-1CD0-58514CF5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77566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102987A-9730-AB3D-7388-0E3C9A28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21" y="306333"/>
            <a:ext cx="8911687" cy="128089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Задачей педагога является научить детей, достигших 15-летнего возраста, использовать знания, умения, способы в действии при решении широкого круга задач, зачастую тех, которые выходят за пределы учебных задач. 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2D15147-03D0-D74D-C2BC-FC457A18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713" y="2133599"/>
            <a:ext cx="9824899" cy="441806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– узнавание, воспроизводство и понимание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класс – понимание и применение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 – решение проблем на основе анализа и синтеза информации в контексте предметного знания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решение проблем в контексте окружающей действительности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класс – готовность действовать в условиях многозадачности, неопределенности в контексте окружающей действительности.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88E296C-0550-79B5-AAA0-273BDAC1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6930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97964-FC10-E00A-63A2-3ADB8A46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638" y="216606"/>
            <a:ext cx="8911687" cy="827003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Индикаторы функциональной грамотности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школьников и их показатели: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BA87C-B94D-D6DE-A263-E631A295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2" y="1451113"/>
            <a:ext cx="11042374" cy="519028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грамотность: написать сочинение, реферат; считать без калькулятора; отвечать на вопросы, не испытывая затруднений в построении фраз, подборе слов; написать заявление, заполнить какие-либо анкеты, бланки.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Компьютерная: искать информацию в сети Интернет; пользоваться электронной почтой; создавать и распечатывать тексты; работать с электронными таблицами; использовать графические редакторы.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 действий в чрезвычайных ситуациях: 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Информационная: находить и отбирать необходимую информацию из книг, справочников, энциклопедий и др. печатных текстов; читать чертежи, схемы, графики; использовать информацию из СМИ; пользоваться алфавитным и систематическим каталогом библиотеки; анализировать числовую информацию.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Коммуникативная: работать в группе, команде; расположить к себе других людей; не поддаваться колебаниям своего настроения, приспосабливаться к новым, непривычным требованиям и условиям, организовать работу группы.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иностранными языками: 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 при решении бытовых проблем: выбирать продукты, товары и услуги (в магазинах, в разных сервисных службах); планировать денежные расходы, исходя из бюджета семьи; использовать различные технические бытовые устройства, пользуясь инструкциями; ориентироваться в незнакомом городе, пользуясь справочником, картой.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CC60DA-5C94-055F-55BB-8395CAE1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69787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656FE-7E78-B0EC-1F22-CE388C66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870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действий по достижению данной цели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78F81-4D49-B0B2-5344-AE7058EF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08" y="1540188"/>
            <a:ext cx="10944639" cy="5019637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педагогического совета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решением которого должно быть следующее: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дорожную карту по внедрению новых форм оценивания метапредметных результатов </a:t>
            </a:r>
          </a:p>
          <a:p>
            <a:pPr marL="457200" algn="just">
              <a:lnSpc>
                <a:spcPct val="107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внести в дорожную карту по внедрению новых форм оценивания метапредметных результатов следующие мероприятия: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создать банк современных педагогических технологий, которые позволят повысить образовательные результаты учащихся (ответственные - руководители МО, учителя-предметники);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организовать мастер-класс для учителей всех предметных областей по формированию читательской грамотности учащихся 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Внесены изменения в рабочие программы по всем предметам. По современным требованиям, все рабочие программы должны предусматривать деятельность по формированию функциональной грамотности. В особенности это касается русского языка, иностранного языка, математики, географии, биологии, физики, химии, обществознания, ОБЖ с основной школы.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дополнения в планы воспитательной работы в части проведения классных часов, конкретизированы темы. 1-2 раза в месяц классные руководители проводят занятия на тему «Креативное мышление».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Поурочное планирование добавлены задания, связанные с функциональной грамотностью (сайты для использования заданий):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0C25FD-B2E5-7972-CCD3-34B71AA1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Совет директоров</a:t>
            </a:r>
          </a:p>
        </p:txBody>
      </p:sp>
    </p:spTree>
    <p:extLst>
      <p:ext uri="{BB962C8B-B14F-4D97-AF65-F5344CB8AC3E}">
        <p14:creationId xmlns:p14="http://schemas.microsoft.com/office/powerpoint/2010/main" val="364090459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959</Words>
  <Application>Microsoft Office PowerPoint</Application>
  <PresentationFormat>Широкоэкранный</PresentationFormat>
  <Paragraphs>131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 Организация системной работы по формированию функциональной грамотности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ПЕДАГОГИЧЕСКОГО КОЛЛЕКТИВА ПО ФОРМИРОВАНИЮ ФУНКЦИОНАЛЬНОЙ ГРАМОТНОСТИ </vt:lpstr>
      <vt:lpstr>Задачей педагога является научить детей, достигших 15-летнего возраста, использовать знания, умения, способы в действии при решении широкого круга задач, зачастую тех, которые выходят за пределы учебных задач.  </vt:lpstr>
      <vt:lpstr>Индикаторы функциональной грамотности школьников и их показатели:</vt:lpstr>
      <vt:lpstr>Алгоритм действий по достижению данной цели</vt:lpstr>
      <vt:lpstr>Презентация PowerPoint</vt:lpstr>
      <vt:lpstr>Алгоритм действий по достижению данной цели</vt:lpstr>
      <vt:lpstr>Алгоритм действий по достижению данной цели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Миколкина</dc:creator>
  <cp:lastModifiedBy>Марина Миколкина</cp:lastModifiedBy>
  <cp:revision>3</cp:revision>
  <dcterms:created xsi:type="dcterms:W3CDTF">2023-03-16T02:30:47Z</dcterms:created>
  <dcterms:modified xsi:type="dcterms:W3CDTF">2023-03-24T02:40:28Z</dcterms:modified>
</cp:coreProperties>
</file>