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67" r:id="rId5"/>
    <p:sldId id="265" r:id="rId6"/>
    <p:sldId id="269" r:id="rId7"/>
    <p:sldId id="270" r:id="rId8"/>
    <p:sldId id="271" r:id="rId9"/>
    <p:sldId id="272" r:id="rId10"/>
    <p:sldId id="273" r:id="rId11"/>
    <p:sldId id="274" r:id="rId12"/>
    <p:sldId id="278" r:id="rId13"/>
    <p:sldId id="275" r:id="rId14"/>
    <p:sldId id="285" r:id="rId15"/>
    <p:sldId id="276" r:id="rId16"/>
    <p:sldId id="277" r:id="rId17"/>
    <p:sldId id="258" r:id="rId18"/>
    <p:sldId id="281" r:id="rId19"/>
    <p:sldId id="282" r:id="rId20"/>
    <p:sldId id="283" r:id="rId21"/>
    <p:sldId id="284" r:id="rId22"/>
    <p:sldId id="279" r:id="rId23"/>
    <p:sldId id="280" r:id="rId24"/>
    <p:sldId id="264" r:id="rId25"/>
    <p:sldId id="26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Arial Black" panose="020B0A04020102020204" pitchFamily="34" charset="0"/>
              </a:rPr>
              <a:t>Прошли курсы ПК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Прошли курсы ПК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44-4B95-8C02-7AB244C2FA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3A-4C82-8EC5-68EF744385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44-4B95-8C02-7AB244C2FA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44-4B95-8C02-7AB244C2FA75}"/>
              </c:ext>
            </c:extLst>
          </c:dPt>
          <c:cat>
            <c:strRef>
              <c:f>Лист1!$A$2:$A$5</c:f>
              <c:strCache>
                <c:ptCount val="4"/>
                <c:pt idx="0">
                  <c:v>апрель</c:v>
                </c:pt>
                <c:pt idx="1">
                  <c:v>май</c:v>
                </c:pt>
                <c:pt idx="2">
                  <c:v>июнь-июль</c:v>
                </c:pt>
                <c:pt idx="3">
                  <c:v>август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17</c:v>
                </c:pt>
                <c:pt idx="2">
                  <c:v>12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A-4C82-8EC5-68EF744385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98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76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930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07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7103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29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21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45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57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0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15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5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02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16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8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3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E0FB1-1191-41B5-9A5A-02231194070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AB296BB-49AC-469A-8F6E-D7823AA4D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93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A48142C-AF9F-6576-F0F2-C24087C9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49675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Arial Black" panose="020B0A04020102020204" pitchFamily="34" charset="0"/>
              </a:rPr>
              <a:t>Организация повышения квалификации учителей по вопросам введения обновленного ФГОС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F9555E1-EBF3-380B-587A-9A68C392F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72583"/>
            <a:ext cx="10515600" cy="17282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Arial Black" panose="020B0A04020102020204" pitchFamily="34" charset="0"/>
              </a:rPr>
              <a:t>МБОУ СОШ с. Богородское </a:t>
            </a:r>
          </a:p>
          <a:p>
            <a:pPr marL="0" indent="0" algn="ctr">
              <a:buNone/>
            </a:pPr>
            <a:r>
              <a:rPr lang="ru-RU" dirty="0">
                <a:latin typeface="Arial Black" panose="020B0A04020102020204" pitchFamily="34" charset="0"/>
              </a:rPr>
              <a:t>Ульчского муниципального района Хабаровского края</a:t>
            </a:r>
          </a:p>
          <a:p>
            <a:pPr marL="0" indent="0">
              <a:buNone/>
            </a:pPr>
            <a:r>
              <a:rPr lang="ru-RU" dirty="0">
                <a:latin typeface="Arial Black" panose="020B0A04020102020204" pitchFamily="34" charset="0"/>
              </a:rPr>
              <a:t>Заместитель директора по учебно-методической работе Кривоносенко М.М.</a:t>
            </a:r>
          </a:p>
        </p:txBody>
      </p:sp>
    </p:spTree>
    <p:extLst>
      <p:ext uri="{BB962C8B-B14F-4D97-AF65-F5344CB8AC3E}">
        <p14:creationId xmlns:p14="http://schemas.microsoft.com/office/powerpoint/2010/main" val="4141723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09D80-9BEE-CD9B-067C-BDB80EA2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Фестиваль «ТОЧКА РОСТА». </a:t>
            </a:r>
            <a:r>
              <a:rPr lang="ru-RU" dirty="0">
                <a:latin typeface="Arial Black" panose="020B0A04020102020204" pitchFamily="34" charset="0"/>
              </a:rPr>
              <a:t>Кулинарное шоу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73C977-9473-5643-AFE5-4A949E9A1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1558" y="2476396"/>
            <a:ext cx="5233545" cy="396101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DEB0ED-8179-997F-9A57-445F1CD87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6333" y="2028353"/>
            <a:ext cx="6476140" cy="48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5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74F69-2886-4F9F-9428-4F395AC8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Фестиваль «ТОЧКА РОСТА».  Д</a:t>
            </a:r>
            <a:r>
              <a:rPr lang="ru-RU" dirty="0">
                <a:latin typeface="Arial Black" panose="020B0A04020102020204" pitchFamily="34" charset="0"/>
              </a:rPr>
              <a:t>изайн из гофрокартона</a:t>
            </a:r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9015CD76-578B-4EA8-B79E-E4557EC10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2277" y="2547867"/>
            <a:ext cx="5076891" cy="380766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D9A429-C174-965B-ED28-C1741BAAF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6243" y="2543463"/>
            <a:ext cx="5076892" cy="38061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EE30C4-39B2-A7D4-7C7C-F866F6918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352" y="2618139"/>
            <a:ext cx="5076892" cy="36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10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9E527-41A0-2578-6827-CE55CEBA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3C84E4-0ACD-A5C4-DA14-A6C990636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0957">
            <a:off x="3933730" y="825565"/>
            <a:ext cx="517524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D13B26-CC09-6842-4982-C79CD1EF4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2856" y="857250"/>
            <a:ext cx="6858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7334BA-54B5-B18B-EF0F-00197D3AB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2993" y="2136267"/>
            <a:ext cx="5605272" cy="42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10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DF4D1-B62D-93B0-26BC-ACBCC560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6051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Курсы повышения по обновленным 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ФГОС НОО и ООО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EBDE2D6-FE4C-1B61-71D8-DF22770065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391565"/>
              </p:ext>
            </p:extLst>
          </p:nvPr>
        </p:nvGraphicFramePr>
        <p:xfrm>
          <a:off x="5163312" y="1971929"/>
          <a:ext cx="636727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65F86F-375F-9803-E697-F4F6F92E6406}"/>
              </a:ext>
            </a:extLst>
          </p:cNvPr>
          <p:cNvSpPr txBox="1"/>
          <p:nvPr/>
        </p:nvSpPr>
        <p:spPr>
          <a:xfrm>
            <a:off x="356616" y="1877860"/>
            <a:ext cx="6080760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Количество педагогов в школе – 49 человек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прошли повышение квалификации по обновленным ФГОС на сайте ХК ИРО -43 человек, 88 %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6 человек учатся на данный момент в </a:t>
            </a:r>
            <a:r>
              <a:rPr lang="ru-RU" sz="20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Государственном автономном образовательном учреждении Республики Хакасия дополнительного профессионального образования "Хакасский институт развития образования и повышения квалификации"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031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5E958-CE3B-F615-AB98-5CEFDAA3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022A6B-589D-437B-DB5E-D0EB6AA83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249">
            <a:off x="-90762" y="350076"/>
            <a:ext cx="5536163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0047BC-0850-9EFF-E6D4-A3705B655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489">
            <a:off x="2295349" y="832971"/>
            <a:ext cx="7957133" cy="56967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B93B35-2D0B-90A1-0F14-FF808BEF4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8013">
            <a:off x="5429683" y="1964668"/>
            <a:ext cx="7435925" cy="521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16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9262E-51D2-7CBF-4BCF-24643EEAE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00585"/>
            <a:ext cx="10969752" cy="1993391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Педагогический совет </a:t>
            </a:r>
            <a:r>
              <a:rPr lang="ru-RU" sz="3600" u="sng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«</a:t>
            </a:r>
            <a:r>
              <a:rPr lang="ru-RU" sz="3200" b="1" u="sng" kern="18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Готовность к введению новых ФГОС,  инструмента реализации образовательной политики РФ»</a:t>
            </a:r>
            <a:endParaRPr lang="ru-RU" sz="3200" u="sng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2FB772C-53AC-B125-782E-DC018E2D7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9854" y="2948606"/>
            <a:ext cx="4352925" cy="3264693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1F4178-F25C-F590-68EC-61D2F1CB6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7248" y="2713482"/>
            <a:ext cx="6858000" cy="51435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CA9CA7-9CEB-E825-C7E1-6CBFA7A81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6530" y="271348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96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A7343-135F-53FD-06D7-4FB62341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609600"/>
            <a:ext cx="9464040" cy="1320800"/>
          </a:xfrm>
        </p:spPr>
        <p:txBody>
          <a:bodyPr/>
          <a:lstStyle/>
          <a:p>
            <a:r>
              <a:rPr lang="ru-RU" u="sng" dirty="0">
                <a:latin typeface="Arial Black" panose="020B0A04020102020204" pitchFamily="34" charset="0"/>
              </a:rPr>
              <a:t>Заседания ШМО по предметам</a:t>
            </a:r>
            <a:endParaRPr lang="ru-RU" u="sng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614F29-8234-F447-99E6-EEB08475B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7514">
            <a:off x="4173743" y="2142693"/>
            <a:ext cx="5174204" cy="38814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F0F99E-416A-E873-3B6A-8C1E54F05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0009" y="2229874"/>
            <a:ext cx="6280976" cy="47107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F063E3-33ED-9D7A-E8E0-4517DBEB7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7107" y="2390330"/>
            <a:ext cx="4938776" cy="37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47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0985B-B31A-D656-CA15-01B548965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365125"/>
            <a:ext cx="11411712" cy="1325563"/>
          </a:xfrm>
        </p:spPr>
        <p:txBody>
          <a:bodyPr>
            <a:noAutofit/>
          </a:bodyPr>
          <a:lstStyle/>
          <a:p>
            <a:r>
              <a:rPr lang="ru-RU" u="sng" dirty="0">
                <a:latin typeface="Arial Black" panose="020B0A04020102020204" pitchFamily="34" charset="0"/>
              </a:rPr>
              <a:t>Повышение квалификации учителей по вопросам введения обновленного ФГОС видим в</a:t>
            </a:r>
            <a:r>
              <a:rPr lang="ru-RU" dirty="0">
                <a:latin typeface="Arial Black" panose="020B0A04020102020204" pitchFamily="34" charset="0"/>
              </a:rPr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7E266E-8DB4-F3DC-896C-0617AF029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31136"/>
            <a:ext cx="12192000" cy="4626863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333333"/>
                </a:solidFill>
                <a:latin typeface="Arial Black" panose="020B0A04020102020204" pitchFamily="34" charset="0"/>
              </a:rPr>
              <a:t>о</a:t>
            </a:r>
            <a:r>
              <a:rPr lang="ru-RU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рганизационно-методической поддержке каждого учителя в период перехода на обновленные ФГОС;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проведении анализа уроков, организованных в соответствии с требованиями обновленных ФГОС;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организации взаимного посещения занятий учителями как в рамках одного методического направления, так и между методическими группами;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выработке методических рекомендации на уровне образовательной организации по совершенствованию используемых методов и приемов достижения образовательных результатов;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формировании системы наставничества для профессионального роста молодых специалистов, участии в конкурсах профессионального мастерства;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контроле качества организации учителем учебно-воспитательного процесса.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504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7116F-FBA5-E83A-9CD8-592756990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987784" cy="1325563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latin typeface="Arial Black" panose="020B0A04020102020204" pitchFamily="34" charset="0"/>
              </a:rPr>
              <a:t>Внутрикорпоративное профессиональное развитие педагога. Видеоуроки в </a:t>
            </a:r>
            <a:br>
              <a:rPr lang="ru-RU" u="sng" dirty="0">
                <a:latin typeface="Arial Black" panose="020B0A04020102020204" pitchFamily="34" charset="0"/>
              </a:rPr>
            </a:br>
            <a:r>
              <a:rPr lang="ru-RU" u="sng" dirty="0">
                <a:latin typeface="Arial Black" panose="020B0A04020102020204" pitchFamily="34" charset="0"/>
              </a:rPr>
              <a:t>МБОУ СОШ с. Богородское</a:t>
            </a:r>
            <a:endParaRPr lang="ru-RU" u="sng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69E610-EB10-E4E3-305B-B5D33B55F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52" y="1965960"/>
            <a:ext cx="9850174" cy="4526915"/>
          </a:xfrm>
        </p:spPr>
      </p:pic>
    </p:spTree>
    <p:extLst>
      <p:ext uri="{BB962C8B-B14F-4D97-AF65-F5344CB8AC3E}">
        <p14:creationId xmlns:p14="http://schemas.microsoft.com/office/powerpoint/2010/main" val="1854822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EF602-021F-D4E8-312E-9B7073901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3E4F9CE2-8D0D-7121-5EED-7135A5878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CDB295-6F94-CADA-633A-C406979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8" y="-275179"/>
            <a:ext cx="12226038" cy="68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0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FE87E-37A6-408F-6DB9-04C7EDE8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63875"/>
          </a:xfrm>
        </p:spPr>
        <p:txBody>
          <a:bodyPr>
            <a:norm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Введение обновленных ФГОС НОО и ООО утверждено приказами Министерства просвещения Российской Федерации № 286 от 31.05.2021 и №287 от 31.05.2021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B95713-A483-18E8-D3AE-D6043E15C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7599"/>
            <a:ext cx="10515600" cy="2697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В рамках подготовки к введению обновленных стандартов в МБОУ СОШ с. Богородское был разработан и утвержден план-график мероприятий по введению обновленных ФГОС НОО и ООО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5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0AAB6-FF3F-D285-C3C4-740E3834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FA0119-2B01-2B3C-FFD3-225B85680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40" y="2886552"/>
            <a:ext cx="6900332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BE37C5-CA6E-6D01-C424-9A09046A0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120"/>
            <a:ext cx="7498080" cy="4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38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694E6-03CA-9570-4191-2516079C8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48616F-3070-51FD-1184-83B3408C3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57" y="2821972"/>
            <a:ext cx="6900332" cy="388143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729F39-D8EA-FBFF-7D1A-55BE7CC14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1" y="154591"/>
            <a:ext cx="7383272" cy="41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98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31420-798A-728D-CF1E-A026D00F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06656" cy="1637411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latin typeface="Arial Black" panose="020B0A04020102020204" pitchFamily="34" charset="0"/>
              </a:rPr>
              <a:t>Внутрикорпоративное профессиональное развитие педагога.</a:t>
            </a:r>
            <a:br>
              <a:rPr lang="ru-RU" u="sng" dirty="0">
                <a:latin typeface="Arial Black" panose="020B0A04020102020204" pitchFamily="34" charset="0"/>
              </a:rPr>
            </a:br>
            <a:r>
              <a:rPr lang="ru-RU" u="sng" dirty="0">
                <a:latin typeface="Arial Black" panose="020B0A04020102020204" pitchFamily="34" charset="0"/>
              </a:rPr>
              <a:t> Школьный конкурс «Учитель года -2022»</a:t>
            </a:r>
            <a:endParaRPr lang="ru-RU" u="sng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BC9AEF-A647-B2AD-B297-D08464C47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6994" y="2556320"/>
            <a:ext cx="5388865" cy="4041648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86341B-AA8D-C1AF-1E68-8ED97E477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54" y="2370393"/>
            <a:ext cx="8188452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0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1F808-7AD5-6E3F-6B94-5014267F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365125"/>
            <a:ext cx="11695176" cy="1161923"/>
          </a:xfrm>
        </p:spPr>
        <p:txBody>
          <a:bodyPr/>
          <a:lstStyle/>
          <a:p>
            <a:pPr algn="ctr"/>
            <a:r>
              <a:rPr lang="ru-RU" u="sng" dirty="0">
                <a:latin typeface="Arial Black" panose="020B0A04020102020204" pitchFamily="34" charset="0"/>
              </a:rPr>
              <a:t>Районный конкурс «Учитель года -2022»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E2DAB1-1AC3-BEA9-6696-8BE1B59E6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1085240"/>
            <a:ext cx="8677657" cy="5967863"/>
          </a:xfrm>
        </p:spPr>
      </p:pic>
    </p:spTree>
    <p:extLst>
      <p:ext uri="{BB962C8B-B14F-4D97-AF65-F5344CB8AC3E}">
        <p14:creationId xmlns:p14="http://schemas.microsoft.com/office/powerpoint/2010/main" val="2626415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1F1C0-1264-BE34-DDB2-1F93737C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Проблемы повышения квалификации: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F24A83-D0F8-BE6E-C600-86CCEFF32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2160589"/>
            <a:ext cx="10954512" cy="388077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444444"/>
                </a:solidFill>
                <a:effectLst/>
                <a:latin typeface="Arial Black" panose="020B0A04020102020204" pitchFamily="34" charset="0"/>
              </a:rPr>
              <a:t>сложность планирования, организации и контроля повышения квалификации большого объема педагогических работников школы;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444444"/>
                </a:solidFill>
                <a:effectLst/>
                <a:latin typeface="Arial Black" panose="020B0A04020102020204" pitchFamily="34" charset="0"/>
              </a:rPr>
              <a:t>ограниченность времени для формирования готовности значительного контингента педагогов к введению обновленных ФГОС;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44444"/>
                </a:solidFill>
                <a:latin typeface="Arial Black" panose="020B0A04020102020204" pitchFamily="34" charset="0"/>
              </a:rPr>
              <a:t>т</a:t>
            </a:r>
            <a:r>
              <a:rPr lang="ru-RU" sz="2000" b="0" i="0" dirty="0">
                <a:solidFill>
                  <a:srgbClr val="444444"/>
                </a:solidFill>
                <a:effectLst/>
                <a:latin typeface="Arial Black" panose="020B0A04020102020204" pitchFamily="34" charset="0"/>
              </a:rPr>
              <a:t>ехнические проблемы во время обучения </a:t>
            </a:r>
            <a:r>
              <a:rPr lang="ru-RU" sz="2000" dirty="0">
                <a:solidFill>
                  <a:srgbClr val="444444"/>
                </a:solidFill>
                <a:latin typeface="Arial Black" panose="020B0A04020102020204" pitchFamily="34" charset="0"/>
              </a:rPr>
              <a:t>учителей на сайте ХК ИРО (качество интернета, некорректная отправка материалов, так как завершенные курсы остаются открытыми);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44444"/>
                </a:solidFill>
                <a:latin typeface="Arial Black" panose="020B0A04020102020204" pitchFamily="34" charset="0"/>
              </a:rPr>
              <a:t>н</a:t>
            </a:r>
            <a:r>
              <a:rPr lang="ru-RU" sz="2000" b="0" i="0" dirty="0">
                <a:solidFill>
                  <a:srgbClr val="444444"/>
                </a:solidFill>
                <a:effectLst/>
                <a:latin typeface="Arial Black" panose="020B0A04020102020204" pitchFamily="34" charset="0"/>
              </a:rPr>
              <a:t>евозможность своевременного получения документов об окончании  обучения педагогических работников на курсах повышения квалификации </a:t>
            </a:r>
            <a:r>
              <a:rPr lang="ru-RU" sz="2000" dirty="0">
                <a:solidFill>
                  <a:srgbClr val="444444"/>
                </a:solidFill>
                <a:latin typeface="Arial Black" panose="020B0A04020102020204" pitchFamily="34" charset="0"/>
              </a:rPr>
              <a:t>на сайте ХК ИРО.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584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1BE2CD4-4623-5953-D204-4A30B6F506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68363"/>
            <a:ext cx="11101388" cy="5308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6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СПАСИБО</a:t>
            </a:r>
          </a:p>
          <a:p>
            <a:pPr marL="0" indent="0" algn="ctr">
              <a:buNone/>
            </a:pPr>
            <a:r>
              <a:rPr lang="ru-RU" sz="6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ЗА</a:t>
            </a:r>
          </a:p>
          <a:p>
            <a:pPr marL="0" indent="0" algn="ctr">
              <a:buNone/>
            </a:pPr>
            <a:r>
              <a:rPr lang="ru-RU" sz="6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51206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8B448-7A56-C544-97C0-CF1AD467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7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067CDA0-9D9D-FE3F-014C-259B6B045C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7393248"/>
              </p:ext>
            </p:extLst>
          </p:nvPr>
        </p:nvGraphicFramePr>
        <p:xfrm>
          <a:off x="118872" y="0"/>
          <a:ext cx="11987784" cy="7235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57">
                  <a:extLst>
                    <a:ext uri="{9D8B030D-6E8A-4147-A177-3AD203B41FA5}">
                      <a16:colId xmlns:a16="http://schemas.microsoft.com/office/drawing/2014/main" val="2082869703"/>
                    </a:ext>
                  </a:extLst>
                </a:gridCol>
                <a:gridCol w="3845992">
                  <a:extLst>
                    <a:ext uri="{9D8B030D-6E8A-4147-A177-3AD203B41FA5}">
                      <a16:colId xmlns:a16="http://schemas.microsoft.com/office/drawing/2014/main" val="1416152330"/>
                    </a:ext>
                  </a:extLst>
                </a:gridCol>
                <a:gridCol w="4141235">
                  <a:extLst>
                    <a:ext uri="{9D8B030D-6E8A-4147-A177-3AD203B41FA5}">
                      <a16:colId xmlns:a16="http://schemas.microsoft.com/office/drawing/2014/main" val="2966111269"/>
                    </a:ext>
                  </a:extLst>
                </a:gridCol>
              </a:tblGrid>
              <a:tr h="53222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 Black" panose="020B0A04020102020204" pitchFamily="34" charset="0"/>
                        </a:rPr>
                        <a:t>МЕРОПРИЯТИЕ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 Black" panose="020B0A04020102020204" pitchFamily="34" charset="0"/>
                        </a:rPr>
                        <a:t>СРОК ИСПОЛНЕНИЯ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 Black" panose="020B0A04020102020204" pitchFamily="34" charset="0"/>
                        </a:rPr>
                        <a:t>ОТВЕТСТВЕННЫЙ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143982"/>
                  </a:ext>
                </a:extLst>
              </a:tr>
              <a:tr h="1179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Проанализировать количество педагогов и их учебную нагрузку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 2022 года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Заместители директора по УВР Вайзгун Н.Н.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Воропаева М.А.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778702542"/>
                  </a:ext>
                </a:extLst>
              </a:tr>
              <a:tr h="1036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Направить учителей 1–9-х классов на курсы повышения квалификации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Февраль–март, апрель-май, июнь-август 2022 года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 директора по УМР Кривоносенко М.М.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507366724"/>
                  </a:ext>
                </a:extLst>
              </a:tr>
              <a:tr h="1352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Провести педагогические советы и МО, посвященные вопросам подготовки к введению и реализации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и август 2022 года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Заместители директора по УВР Вайзгун Н.Н.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Воропаева М.А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860937822"/>
                  </a:ext>
                </a:extLst>
              </a:tr>
              <a:tr h="1954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Обеспечить консультационную помощь педагогам по вопросам применения ФГОС–2021 при обучении обучающихся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Весь период реализации плана</a:t>
                      </a:r>
                      <a:endParaRPr lang="ru-RU" sz="16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 директора по УМР Кривоносенко М.М.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Заместители директора по УВР Вайзгун Н.Н.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Воропаева М.А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456856602"/>
                  </a:ext>
                </a:extLst>
              </a:tr>
              <a:tr h="1179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Проанализировать уровень развития профессиональной компетентности педагогов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2022 года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 директора по УМР Кривоносенко М.М.</a:t>
                      </a: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385234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55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43AEE-57AF-F988-9C46-6A1AACA0E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5"/>
            <a:ext cx="10887456" cy="3237611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Диагностика 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уровня развития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профессиональных 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компетентностей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педагогов школы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858FC1-7D75-D9A1-42CA-FBBE0EAAA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-356615"/>
            <a:ext cx="5413248" cy="7644384"/>
          </a:xfrm>
        </p:spPr>
      </p:pic>
    </p:spTree>
    <p:extLst>
      <p:ext uri="{BB962C8B-B14F-4D97-AF65-F5344CB8AC3E}">
        <p14:creationId xmlns:p14="http://schemas.microsoft.com/office/powerpoint/2010/main" val="113614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26CD8-B054-EBFD-93ED-E3684040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6432" cy="1325563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Курсы повышения квалификации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EB2130-68E0-2B97-C186-484AED90F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" y="1825624"/>
            <a:ext cx="11923776" cy="49592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latin typeface="Arial Black" panose="020B0A04020102020204" pitchFamily="34" charset="0"/>
              </a:rPr>
              <a:t>Прежние  ФГОС четко определяли, что повышать квалификацию педагоги должны не реже чем раз в три года. Обновленные стандарты эту норму исключили. В Законе об образовании закреплено, что педагог может проходить дополнительное профессиональное образование раз в три года и обязан систематически повышать квалификацию. Но указания, как часто он должен это делать, теперь нет. </a:t>
            </a:r>
          </a:p>
        </p:txBody>
      </p:sp>
    </p:spTree>
    <p:extLst>
      <p:ext uri="{BB962C8B-B14F-4D97-AF65-F5344CB8AC3E}">
        <p14:creationId xmlns:p14="http://schemas.microsoft.com/office/powerpoint/2010/main" val="3044237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CFF6D-676C-8649-ED4C-2969ECA1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365125"/>
            <a:ext cx="11430000" cy="1325563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Курсы повышения квалификации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04CC0-2FE1-1557-6D2C-581964163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E0A601-357D-3339-DDE0-5D23DDC3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769"/>
            <a:ext cx="10735056" cy="55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8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6569B-D745-38A7-C84E-6CA0042D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7"/>
            <a:ext cx="10515600" cy="1316736"/>
          </a:xfrm>
        </p:spPr>
        <p:txBody>
          <a:bodyPr>
            <a:norm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Курсы повышения по функциональной грамотности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E13D6A-6E24-A57C-70F9-C77EEFE78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7472" y="1444753"/>
            <a:ext cx="8731045" cy="555856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539860-FBAD-C967-775F-2FA89795A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176" y="2024331"/>
            <a:ext cx="7821168" cy="523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4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F9EB4-5302-B675-1CB1-E278C68E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182881"/>
            <a:ext cx="10997184" cy="21122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Количество педагогов в школе – 49 человек</a:t>
            </a:r>
            <a:br>
              <a:rPr lang="ru-RU" sz="3200" dirty="0">
                <a:latin typeface="Arial Black" panose="020B0A04020102020204" pitchFamily="34" charset="0"/>
              </a:rPr>
            </a:br>
            <a:r>
              <a:rPr lang="ru-RU" sz="3200" dirty="0">
                <a:latin typeface="Arial Black" panose="020B0A04020102020204" pitchFamily="34" charset="0"/>
              </a:rPr>
              <a:t>прошли повышение квалификации по функциональной грамотности -47 человек, </a:t>
            </a:r>
            <a:br>
              <a:rPr lang="ru-RU" sz="3200" dirty="0">
                <a:latin typeface="Arial Black" panose="020B0A04020102020204" pitchFamily="34" charset="0"/>
              </a:rPr>
            </a:br>
            <a:r>
              <a:rPr lang="ru-RU" sz="3200" dirty="0">
                <a:latin typeface="Arial Black" panose="020B0A04020102020204" pitchFamily="34" charset="0"/>
              </a:rPr>
              <a:t>     96 %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F44E14-FD94-0646-EB1F-65FAFEB5E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68" y="2219737"/>
            <a:ext cx="5758064" cy="403701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740E37-3B81-2F26-31F1-4A17AE40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28" y="1675118"/>
            <a:ext cx="6049084" cy="42410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625960-3D19-43AE-9DFB-7AA36C82B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" y="3540123"/>
            <a:ext cx="4732348" cy="33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6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0EE3D-1FC0-DAC9-F5C8-7959F4B6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4400" dirty="0">
                <a:latin typeface="Arial Black" panose="020B0A04020102020204" pitchFamily="34" charset="0"/>
              </a:rPr>
              <a:t>Фестиваль «ТОЧКА РОСТА». Шоу дронов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CDA6F7-904F-9569-E452-F80C510A6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7325">
            <a:off x="3113513" y="2608717"/>
            <a:ext cx="517524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BB5560-DD79-3739-CA4F-11E362C82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005" y="2023237"/>
            <a:ext cx="5400040" cy="40500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A4B3A7-5803-4B0B-8768-A47B61E6A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14113" y="3134913"/>
            <a:ext cx="5629656" cy="42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8820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199</TotalTime>
  <Words>630</Words>
  <Application>Microsoft Office PowerPoint</Application>
  <PresentationFormat>Широкоэкранный</PresentationFormat>
  <Paragraphs>62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Trebuchet MS</vt:lpstr>
      <vt:lpstr>Wingdings</vt:lpstr>
      <vt:lpstr>Wingdings 3</vt:lpstr>
      <vt:lpstr>Аспект</vt:lpstr>
      <vt:lpstr>Организация повышения квалификации учителей по вопросам введения обновленного ФГОС</vt:lpstr>
      <vt:lpstr>Введение обновленных ФГОС НОО и ООО утверждено приказами Министерства просвещения Российской Федерации № 286 от 31.05.2021 и №287 от 31.05.2021</vt:lpstr>
      <vt:lpstr>Презентация PowerPoint</vt:lpstr>
      <vt:lpstr>Диагностика  уровня развития профессиональных  компетентностей педагогов школы</vt:lpstr>
      <vt:lpstr>Курсы повышения квалификации</vt:lpstr>
      <vt:lpstr>Курсы повышения квалификации</vt:lpstr>
      <vt:lpstr>Курсы повышения по функциональной грамотности</vt:lpstr>
      <vt:lpstr>Количество педагогов в школе – 49 человек прошли повышение квалификации по функциональной грамотности -47 человек,       96 %</vt:lpstr>
      <vt:lpstr>Фестиваль «ТОЧКА РОСТА». Шоу дронов</vt:lpstr>
      <vt:lpstr>Фестиваль «ТОЧКА РОСТА». Кулинарное шоу</vt:lpstr>
      <vt:lpstr>Фестиваль «ТОЧКА РОСТА».  Дизайн из гофрокартона</vt:lpstr>
      <vt:lpstr>Презентация PowerPoint</vt:lpstr>
      <vt:lpstr>Курсы повышения по обновленным  ФГОС НОО и ООО</vt:lpstr>
      <vt:lpstr>Презентация PowerPoint</vt:lpstr>
      <vt:lpstr>Педагогический совет «Готовность к введению новых ФГОС,  инструмента реализации образовательной политики РФ»</vt:lpstr>
      <vt:lpstr>Заседания ШМО по предметам</vt:lpstr>
      <vt:lpstr>Повышение квалификации учителей по вопросам введения обновленного ФГОС видим в:</vt:lpstr>
      <vt:lpstr>Внутрикорпоративное профессиональное развитие педагога. Видеоуроки в  МБОУ СОШ с. Богородское</vt:lpstr>
      <vt:lpstr>Презентация PowerPoint</vt:lpstr>
      <vt:lpstr>Презентация PowerPoint</vt:lpstr>
      <vt:lpstr>Презентация PowerPoint</vt:lpstr>
      <vt:lpstr>Внутрикорпоративное профессиональное развитие педагога.  Школьный конкурс «Учитель года -2022»</vt:lpstr>
      <vt:lpstr>Районный конкурс «Учитель года -2022»</vt:lpstr>
      <vt:lpstr>Проблемы повышения квалификации: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повышения квалификации учителей по вопросам введения обновленного ФГОС</dc:title>
  <dc:creator>Замдиректора по УМР</dc:creator>
  <cp:lastModifiedBy>Замдиректора по УМР</cp:lastModifiedBy>
  <cp:revision>3</cp:revision>
  <dcterms:created xsi:type="dcterms:W3CDTF">2022-09-26T07:11:05Z</dcterms:created>
  <dcterms:modified xsi:type="dcterms:W3CDTF">2022-09-27T08:05:30Z</dcterms:modified>
</cp:coreProperties>
</file>