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8" r:id="rId5"/>
    <p:sldId id="272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57315460317255" TargetMode="External"/><Relationship Id="rId2" Type="http://schemas.openxmlformats.org/officeDocument/2006/relationships/hyperlink" Target="https://infourok.ru/user/egorova-irina-konstantinovn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п. Быстринск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Ульчского муниципального района Хабаровского края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1"/>
            <a:ext cx="8136904" cy="5503835"/>
          </a:xfrm>
        </p:spPr>
        <p:txBody>
          <a:bodyPr/>
          <a:lstStyle/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изменениях в методической работе образовательных организаций в связи с переходом на обновленные ФГОС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Егорова И.К., учитель русского языка и литературы, руководитель МО «Словесник»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t="6642"/>
          <a:stretch/>
        </p:blipFill>
        <p:spPr>
          <a:xfrm>
            <a:off x="539552" y="3859371"/>
            <a:ext cx="1656184" cy="20195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160"/>
            <a:ext cx="2736304" cy="18314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Направления </a:t>
            </a:r>
            <a:b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методической работы</a:t>
            </a: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1020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Внедрение требований ФГОС в практику УО;</a:t>
            </a:r>
            <a:endParaRPr lang="ru-RU" sz="20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Анализ и обобщение ППО в решении проблем внедрения ФГОС;</a:t>
            </a:r>
            <a:endParaRPr lang="ru-RU" sz="20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Текущая методическая помощь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E:\Фото в презентацию\Attachments_el-geik@yandex.ru_2022-09-29_15-54-42\1664430846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1680099" cy="29841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 в презентацию\Егор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3"/>
            <a:ext cx="1584176" cy="2813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65950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руководителей МО к очередному заседанию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5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620688"/>
            <a:ext cx="748883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ФОРМЫ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методической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Психолого-педагогические семинары и практикумы;</a:t>
            </a:r>
            <a:endParaRPr lang="ru-RU" sz="2000" b="1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Педагогические чтения;</a:t>
            </a:r>
            <a:endParaRPr lang="ru-RU" sz="2000" b="1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Методические выставки;</a:t>
            </a:r>
            <a:endParaRPr lang="ru-RU" sz="2000" b="1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Индивидуальное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наставничество;</a:t>
            </a:r>
            <a:endParaRPr lang="ru-RU" sz="2000" b="1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Мастер-классы;</a:t>
            </a:r>
            <a:endParaRPr lang="ru-RU" sz="2000" b="1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Деловые игры;</a:t>
            </a:r>
            <a:endParaRPr lang="ru-RU" sz="2000" b="1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Arial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Сайт учителя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b="1" dirty="0" smtClean="0"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интернете</a:t>
            </a:r>
            <a:endParaRPr lang="ru-RU" sz="2000" b="1" dirty="0"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b="1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user\Desktop\Егорова И.К\Аттестация Егоровой И.К\6 декабря 2019\Фотографии\DSC04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148813" cy="17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нами сделано на пути к успеху: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16060"/>
            <a:ext cx="8229600" cy="565727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психолого-педагогических семинаров и практикумов мы используем материалы «Учительской газеты» и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организованных комитетом образования Ульчского района  и РМК. Цель – повышение мотивации учащихся к учению, создание комфортной психологической  среды.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Проведены педагогические чтения на темы: «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воспитания и развития личности обучающегося в безопасной, доброжелательной среде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учреждения» 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воспитательной работы с обучающимися на уроках музыки, мировой художественной культуры и во внеурочной деятельности»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Разработана  и реализуется Программа  наставничества «Учитель-ученик», что приносит свои положительные результаты.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4.Проводятся мастер-классы.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5.Проведены в рамках Недели финансовой грамотности деловые игры: «Финансовые ребусы», «Отчаянные домохозяйства»,  «Финансовая безопасность», «Шаги к успеху».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Педагоги  разработали свои сайты в Интернете, делятся опытом с педагогами страны и используют материалы своих коллег-предметников. (</a:t>
            </a:r>
            <a:r>
              <a:rPr lang="ru-RU" sz="3400" u="sng" dirty="0">
                <a:solidFill>
                  <a:srgbClr val="0563C1"/>
                </a:solidFill>
                <a:ea typeface="Calibri"/>
                <a:cs typeface="Times New Roman"/>
                <a:hlinkClick r:id="rId2"/>
              </a:rPr>
              <a:t>https://</a:t>
            </a:r>
            <a:r>
              <a:rPr lang="ru-RU" sz="3400" u="sng" dirty="0" smtClean="0">
                <a:solidFill>
                  <a:srgbClr val="0563C1"/>
                </a:solidFill>
                <a:ea typeface="Calibri"/>
                <a:cs typeface="Times New Roman"/>
                <a:hlinkClick r:id="rId2"/>
              </a:rPr>
              <a:t>infourok.ru/user/egorova-irina-konstantinovna</a:t>
            </a:r>
            <a:r>
              <a:rPr lang="ru-RU" sz="3400" dirty="0" smtClean="0">
                <a:ea typeface="Calibri"/>
                <a:cs typeface="Times New Roman"/>
              </a:rPr>
              <a:t>).</a:t>
            </a:r>
            <a:endParaRPr lang="ru-RU" sz="3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общения, школьная жизнь отражается в социальной сети «Одноклассники» в  группе «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Быстринская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– наш второй дом» (</a:t>
            </a:r>
            <a:r>
              <a:rPr lang="ru-RU" sz="3400" u="sng" dirty="0">
                <a:solidFill>
                  <a:srgbClr val="0563C1"/>
                </a:solidFill>
                <a:ea typeface="Calibri"/>
                <a:cs typeface="Times New Roman"/>
                <a:hlinkClick r:id="rId3"/>
              </a:rPr>
              <a:t>https://ok.ru/group/57315460317255</a:t>
            </a:r>
            <a:r>
              <a:rPr lang="ru-RU" sz="3400" dirty="0">
                <a:ea typeface="Calibri"/>
                <a:cs typeface="Times New Roman"/>
              </a:rPr>
              <a:t> </a:t>
            </a:r>
            <a:r>
              <a:rPr lang="ru-RU" sz="3400" dirty="0" smtClean="0">
                <a:ea typeface="Calibri"/>
                <a:cs typeface="Times New Roman"/>
              </a:rPr>
              <a:t>)</a:t>
            </a:r>
            <a:endParaRPr lang="ru-RU" sz="3400" dirty="0">
              <a:ea typeface="Calibri"/>
              <a:cs typeface="Times New Roman"/>
            </a:endParaRPr>
          </a:p>
          <a:p>
            <a:pPr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Быстринск\Desktop\мои доки\доки 2021 22\ФГрам\фото\WhatsApp Image 2022-04-14 at 14.43.12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5000" r="36062" b="-5000"/>
          <a:stretch/>
        </p:blipFill>
        <p:spPr bwMode="auto">
          <a:xfrm>
            <a:off x="7164288" y="5085184"/>
            <a:ext cx="1426210" cy="14630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4250" y="63040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Быстринск\Desktop\мои доки\доки 2021 22\ФГрам\фото\WhatsApp Image 2022-04-14 at 14.39.09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9200"/>
            <a:ext cx="1784661" cy="93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78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чем педагогам нужно договариваться?</a:t>
            </a:r>
            <a:r>
              <a:rPr lang="ru-RU" sz="2400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о достижении личностных и </a:t>
            </a:r>
            <a:r>
              <a:rPr lang="ru-RU" sz="2000" u="sng" dirty="0" err="1">
                <a:latin typeface="Times New Roman"/>
                <a:ea typeface="Times New Roman"/>
                <a:cs typeface="Times New Roman"/>
              </a:rPr>
              <a:t>метапредметных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u="sng" dirty="0" smtClean="0">
                <a:latin typeface="Times New Roman"/>
                <a:ea typeface="Times New Roman"/>
                <a:cs typeface="Times New Roman"/>
              </a:rPr>
              <a:t>результатов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обучающихся в школе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которые являются общими для всех предметов, а значит, и для всех  педагогов, какой бы предмет они не преподавали, и о роли своего предмета и своей педагогической деятельности в достижении данных результатов. 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которые предстоит решить: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методической работы в дошкольной группе.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учителям, работающих в условиях отсутствия УМК, разработанных в соответствии с ФГОС 3-го поколения.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преумножение опыта участия  в конкурсах с целью развития творческих  способностей обучающихся, повышения мотивации к саморазвитию.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Предложение: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на региональном уровне  работу по оказанию методической помощи малокомплектным школам.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о МБОУ СОШ п. Быстринск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основана в 1937 году. В 2022 году МБОУ СОШ п. Быстринск исполнилось 85 лет. В данное время является малокомплектной (семь классов-комплектов: 1-4 (2 комплекта); 5-6; 7-8; 9,10,11).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01.04.2022 г. произошла реорганизация начальной школы-детского сада п. Решающий путём присоединения к МБОУ СОШ п. Быстринск. У нас появилось дошкольное образование.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– 11 человек (из них 8 учителей и 3 – сотрудники дошкольного образования). Высшую квалификационную категорию имеют 2 педагога, первую квалификационную категорию – 1 педагог. 5 соответствуют занимаемой должности.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данное время в МБОУ СОШ п. Быстринск 27 обучающихся.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4" y="4437112"/>
            <a:ext cx="2966662" cy="19561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97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методической работы в школе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введения ФГОС 3-го поколения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в МБОУ СОШ п. Быстринск существовала всегда. Более 30 лет методические объединения «Словесник» и «Квант» организуют работу по методическому сопровождению учебно-воспитательного процесса.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которой работает школа: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«Совершенствование педагогического мастерства учителей в процессе активизации мыслительной деятельности учащихся и обеспечение единства обучения, воспитания и развития учащихся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которой работает МО «Словесник»: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«Развитие творческих способностей  учителей и учащихся в условиях сельской малокомплектной школы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которой работает МО «Квант»: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«Формирование и непрерывное совершенствование мастерства учителей в процессе организации познавательной и творческой деятельности учащихся».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836712"/>
            <a:ext cx="787960" cy="852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94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введения ФГОС третьего поколения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latin typeface="Times New Roman"/>
                <a:ea typeface="Times New Roman"/>
              </a:rPr>
              <a:t>етодическая </a:t>
            </a:r>
            <a:r>
              <a:rPr lang="ru-RU" sz="2000" dirty="0">
                <a:latin typeface="Times New Roman"/>
                <a:ea typeface="Times New Roman"/>
              </a:rPr>
              <a:t>работа в школе решала, прежде всего, проблемы развития школы и профессионального развития учителя, и это правильно, поскольку качество работы учителя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является главным, решающим фактором, определяющим успешность образовательной системы и прирост качества образовательных результатов ее учащихся. </a:t>
            </a:r>
            <a:endParaRPr lang="ru-RU" sz="2000" dirty="0"/>
          </a:p>
        </p:txBody>
      </p:sp>
      <p:pic>
        <p:nvPicPr>
          <p:cNvPr id="1026" name="Picture 2" descr="C:\Users\user\Desktop\Егорова И.К\Аттестация Егоровой И.К\9.12.2019\Фотографии\DSC04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3840426" cy="21602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805264"/>
            <a:ext cx="376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учителя русского языка и литературы Егоровой И.К.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участия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конкурсах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многих последних лет ученики МБОУ СОШ п. Быстринск принимают участие  в муниципальных, региональных, Всероссийских и международных детских творческих конкурсах, в том числе и с работами, выполненными  для защиты на школьной научно-практической конференции  ШНО «Открытие». Для ребят и их наставников – это способ распространения своего опыта, своих открытий. Оригиналы лучших творческих работ, публикации хранятся в музейной комнате «Наша малая Родина».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7" y="4070107"/>
            <a:ext cx="1801143" cy="254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0107"/>
            <a:ext cx="1659829" cy="23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2" y="4070106"/>
            <a:ext cx="1559421" cy="222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71" y="4070107"/>
            <a:ext cx="1544291" cy="22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Цель методической работы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условиях введения ФГОС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Обеспечение профессиональной готовности </a:t>
            </a:r>
            <a:r>
              <a:rPr lang="ru-RU" sz="2000" dirty="0">
                <a:latin typeface="Times New Roman"/>
                <a:ea typeface="Times New Roman"/>
              </a:rPr>
              <a:t>педагогических работников к реализации ФГОС через создание системы непрерывного профессионального </a:t>
            </a:r>
            <a:r>
              <a:rPr lang="ru-RU" sz="2000" dirty="0" smtClean="0">
                <a:latin typeface="Times New Roman"/>
                <a:ea typeface="Times New Roman"/>
              </a:rPr>
              <a:t>развития.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Совершенствование образовательной среды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Особое внимание мы уделяем самообразованию. Ежегодно обновляем темы. </a:t>
            </a:r>
          </a:p>
          <a:p>
            <a:pPr marL="0" indent="0">
              <a:buNone/>
            </a:pPr>
            <a:endParaRPr lang="ru-RU" sz="2000" dirty="0" smtClean="0">
              <a:latin typeface="Times New Roman"/>
              <a:ea typeface="Times New Roman"/>
            </a:endParaRPr>
          </a:p>
          <a:p>
            <a:endParaRPr lang="ru-RU" sz="3600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04047"/>
            <a:ext cx="1396359" cy="104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63688" y="6190526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рабочее место для юных исследователей, создателей творческих работ в музейной комнате «Наша малая Родина»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22723"/>
              </p:ext>
            </p:extLst>
          </p:nvPr>
        </p:nvGraphicFramePr>
        <p:xfrm>
          <a:off x="2195736" y="3429000"/>
          <a:ext cx="5116329" cy="2059305"/>
        </p:xfrm>
        <a:graphic>
          <a:graphicData uri="http://schemas.openxmlformats.org/drawingml/2006/table">
            <a:tbl>
              <a:tblPr firstRow="1" firstCol="1" bandRow="1"/>
              <a:tblGrid>
                <a:gridCol w="383826"/>
                <a:gridCol w="1638774"/>
                <a:gridCol w="3093729"/>
              </a:tblGrid>
              <a:tr h="1348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 учителя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по самообразованию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Егорова И.К.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лингвистической, языковой, коммуникативной и культурологической компетенции учащихся.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Гейкер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Проектирование на уроках истории и обществознания как один из способов формирования инновационных компетенций в рамках ФГОС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Ринчинова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С.Н.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Проектная деятельность как средство формирования УУД в условиях реализации обновленного ФГОС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3768" y="560325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созданы условия для творческой работы всех участников образовательного процесса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018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Цель </a:t>
            </a:r>
            <a:r>
              <a:rPr lang="ru-RU" sz="27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предполагает диагностику  первоначального состояния профессионализма учителя</a:t>
            </a:r>
            <a:r>
              <a:rPr lang="ru-RU" sz="27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диагностику его затруднений и выявление проблем;</a:t>
            </a:r>
            <a:endParaRPr lang="ru-RU" sz="2000" dirty="0"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отбор содержания и форм методической работы;</a:t>
            </a:r>
            <a:endParaRPr lang="ru-RU" sz="2000" dirty="0">
              <a:ea typeface="Times New Roman"/>
              <a:cs typeface="Times New Roman"/>
            </a:endParaRPr>
          </a:p>
          <a:p>
            <a:pPr lvl="1">
              <a:lnSpc>
                <a:spcPct val="150000"/>
              </a:lnSpc>
              <a:buFont typeface="Wingdings"/>
              <a:buChar char=""/>
              <a:tabLst>
                <a:tab pos="9144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определение критериев эффективности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1">
              <a:lnSpc>
                <a:spcPct val="150000"/>
              </a:lnSpc>
              <a:buFont typeface="Wingdings"/>
              <a:buChar char=""/>
              <a:tabLst>
                <a:tab pos="914400" algn="l"/>
              </a:tabLst>
            </a:pP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E:\Фото в презентацию\Attachments_el-geik@yandex.ru_2022-09-29_15-54-42\16644308468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25999" r="16267" b="20393"/>
          <a:stretch/>
        </p:blipFill>
        <p:spPr bwMode="auto">
          <a:xfrm>
            <a:off x="811609" y="3387452"/>
            <a:ext cx="1709937" cy="23939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58103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 «Квант»  Доржиева Р.Д. и МО «Словесник» Егорова И.К. подводят итоги анкетирования учителей МБОУ СОШ п. Быстринск. Май 2022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затруднения: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88727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недостаточная осведомлённость об изменениях в стандартах третьего поколения;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м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етодические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содержательные аспекты работы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педагога-наставника;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реализация школьных программ в соответствии с обновлёнными ФГОС;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организация работы классных руководителей в условиях обновлённых ФГОС;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и оценивание функциональной грамотности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РЕШЕНИЯ ПРОБЛЕМЫ  - КУРСОВАЯ ПОДГОТОВКА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96952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2021-2022 учебного года и летом 2022 г. все педагоги школы обучились не только на курсах по своим предметам,  но и на следующих курсах курсах повышения квалификации: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«</a:t>
            </a:r>
            <a:r>
              <a:rPr lang="ru-RU" dirty="0">
                <a:latin typeface="Times New Roman"/>
                <a:ea typeface="Calibri"/>
              </a:rPr>
              <a:t>Реализация нового ФГОС НОО и ООО: изменения в стандартах третьего поколения для педагогов</a:t>
            </a:r>
            <a:r>
              <a:rPr lang="ru-RU" dirty="0" smtClean="0">
                <a:latin typeface="Times New Roman"/>
                <a:ea typeface="Calibri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«</a:t>
            </a:r>
            <a:r>
              <a:rPr lang="ru-RU" dirty="0">
                <a:latin typeface="Times New Roman"/>
                <a:ea typeface="Calibri"/>
              </a:rPr>
              <a:t>Классное руководство и специфика реализации школьных программ в соответствии с обновлёнными ФГОС-21. Новые цифровые платформы </a:t>
            </a:r>
            <a:r>
              <a:rPr lang="ru-RU" dirty="0" err="1">
                <a:latin typeface="Times New Roman"/>
                <a:ea typeface="Calibri"/>
              </a:rPr>
              <a:t>Минпросвещения</a:t>
            </a:r>
            <a:r>
              <a:rPr lang="ru-RU" dirty="0">
                <a:latin typeface="Times New Roman"/>
                <a:ea typeface="Calibri"/>
              </a:rPr>
              <a:t> РФ для обучения, воспитания и личностного развития учащихся</a:t>
            </a:r>
            <a:r>
              <a:rPr lang="ru-RU" dirty="0" smtClean="0">
                <a:latin typeface="Times New Roman"/>
                <a:ea typeface="Calibri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/>
                <a:ea typeface="Calibri"/>
              </a:rPr>
              <a:t>Технология наставничества (инструменты </a:t>
            </a:r>
            <a:r>
              <a:rPr lang="ru-RU" dirty="0" err="1">
                <a:latin typeface="Times New Roman"/>
                <a:ea typeface="Calibri"/>
              </a:rPr>
              <a:t>коучинга</a:t>
            </a:r>
            <a:r>
              <a:rPr lang="ru-RU" dirty="0">
                <a:latin typeface="Times New Roman"/>
                <a:ea typeface="Calibri"/>
              </a:rPr>
              <a:t> и </a:t>
            </a:r>
            <a:r>
              <a:rPr lang="ru-RU" dirty="0" err="1">
                <a:latin typeface="Times New Roman"/>
                <a:ea typeface="Calibri"/>
              </a:rPr>
              <a:t>фасилитации</a:t>
            </a:r>
            <a:r>
              <a:rPr lang="ru-RU" dirty="0">
                <a:latin typeface="Times New Roman"/>
                <a:ea typeface="Calibri"/>
              </a:rPr>
              <a:t>) для самоопределения и осознанности выбора профессиональной траектории обучающихся</a:t>
            </a:r>
            <a:r>
              <a:rPr lang="ru-RU" dirty="0" smtClean="0">
                <a:latin typeface="Times New Roman"/>
                <a:ea typeface="Calibri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/>
                <a:ea typeface="Times New Roman"/>
              </a:rPr>
              <a:t>«Формирование и оценивание функциональной грамотности обучающихся»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Структура методической работы в условиях введения ФГОС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ages.myshared.ru/5/399527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96752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1089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МБОУ СОШ п. Быстринск  Ульчского муниципального района Хабаровского края</vt:lpstr>
      <vt:lpstr>Слово о МБОУ СОШ п. Быстринск</vt:lpstr>
      <vt:lpstr>Сведения об организации методической работы в школе  до введения ФГОС 3-го поколения </vt:lpstr>
      <vt:lpstr>До введения ФГОС третьего поколения</vt:lpstr>
      <vt:lpstr>Организация участия  обучающихся в конкурсах</vt:lpstr>
      <vt:lpstr>Цель методической работы   в условиях введения ФГОС </vt:lpstr>
      <vt:lpstr>  Цель предполагает диагностику  первоначального состояния профессионализма учителя </vt:lpstr>
      <vt:lpstr>Выявленные затруднения:</vt:lpstr>
      <vt:lpstr>Структура методической работы в условиях введения ФГОС</vt:lpstr>
      <vt:lpstr> Направления  методической работы </vt:lpstr>
      <vt:lpstr>Презентация PowerPoint</vt:lpstr>
      <vt:lpstr>Презентация PowerPoint</vt:lpstr>
      <vt:lpstr>Презентация PowerPoint</vt:lpstr>
      <vt:lpstr> ФОРМЫ  методической работы</vt:lpstr>
      <vt:lpstr>Что нами сделано на пути к успеху:</vt:lpstr>
      <vt:lpstr> О чем педагогам нужно договариваться?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п. Быстринск  Ульчского муниципального района Хабаровского края</dc:title>
  <dc:creator>user</dc:creator>
  <cp:lastModifiedBy>user</cp:lastModifiedBy>
  <cp:revision>33</cp:revision>
  <dcterms:created xsi:type="dcterms:W3CDTF">2022-09-24T04:47:08Z</dcterms:created>
  <dcterms:modified xsi:type="dcterms:W3CDTF">2022-09-29T22:13:17Z</dcterms:modified>
</cp:coreProperties>
</file>