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0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0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90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4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89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3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4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7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60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18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1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1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8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1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18D10-3B9A-4D5F-BDD0-A18E5EC9EB1C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5F87FE-5863-4F27-BB9B-2ADA7633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F3445-84B6-DEF9-FEE2-BF6F0410C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5414"/>
            <a:ext cx="9144000" cy="31036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превратить </a:t>
            </a:r>
            <a:b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внеурочное мероприятие в образовательное событие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C930EA-9D55-A6E2-C8D1-E79A4A5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sz="2600" b="1" dirty="0">
                <a:solidFill>
                  <a:schemeClr val="tx1"/>
                </a:solidFill>
              </a:rPr>
              <a:t>Притуло И.А.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МБОУ СОШ п. Циммермановка</a:t>
            </a:r>
          </a:p>
        </p:txBody>
      </p:sp>
    </p:spTree>
    <p:extLst>
      <p:ext uri="{BB962C8B-B14F-4D97-AF65-F5344CB8AC3E}">
        <p14:creationId xmlns:p14="http://schemas.microsoft.com/office/powerpoint/2010/main" val="22519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DA3929-9AEC-F3F1-7364-4EF4C473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83" y="215153"/>
            <a:ext cx="10542494" cy="646803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</a:t>
            </a:r>
            <a:r>
              <a:rPr lang="ru-RU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Естествознние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знакомство с космическими объектами.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задачи: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расширять кругозор, закрепить умение решать задачи разных видов, выполнять  простые химические опыты, развивать умение конструировать модели из имеющихся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детелей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работать с информацией, представленной в виде текста и видеофайлов, обрабатывать полученную информацию и представлять ее в виде ответов к заданию.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задачи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 достаточной полнотой и точностью выражать свои мысли.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коммуникативные навыки, творческие способности, умение работать с информацией.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Задания, подобранные с учетом индивидуальных способностей детей, нацелены на создание ситуации успеха. При этом каждое из них несет в себе информацию о космических объектах.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9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DA3929-9AEC-F3F1-7364-4EF4C473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7" y="215153"/>
            <a:ext cx="10381129" cy="64680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«Физическая культура»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практической деятельности. Проверка физической подготовки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задачи: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способствовать развитие, развивать коммуникативные навыки и творческие способности, развивать умения: работать с таблицей, планировать свои действия, оценивать их.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задачи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 достаточной полнотой и точностью выражать свои мысли.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коммуникативные навыки и творческие способности, умение работать с информацией.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3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CBE726EE-0978-64DC-57B8-74840CD2B797}"/>
              </a:ext>
            </a:extLst>
          </p:cNvPr>
          <p:cNvSpPr/>
          <p:nvPr/>
        </p:nvSpPr>
        <p:spPr>
          <a:xfrm>
            <a:off x="5211858" y="1546502"/>
            <a:ext cx="3458133" cy="3251667"/>
          </a:xfrm>
          <a:prstGeom prst="irregularSeal1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4F141-42D4-E0BE-F6F2-838F0590B813}"/>
              </a:ext>
            </a:extLst>
          </p:cNvPr>
          <p:cNvSpPr txBox="1"/>
          <p:nvPr/>
        </p:nvSpPr>
        <p:spPr>
          <a:xfrm>
            <a:off x="5970494" y="2837329"/>
            <a:ext cx="186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EAAC2F3-318E-1F8E-8E9C-216C10B6B5F7}"/>
              </a:ext>
            </a:extLst>
          </p:cNvPr>
          <p:cNvSpPr/>
          <p:nvPr/>
        </p:nvSpPr>
        <p:spPr>
          <a:xfrm>
            <a:off x="2971801" y="443753"/>
            <a:ext cx="2278158" cy="1250576"/>
          </a:xfrm>
          <a:prstGeom prst="ellips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9BAA043-414F-40D3-C595-CFD76623E8A2}"/>
              </a:ext>
            </a:extLst>
          </p:cNvPr>
          <p:cNvSpPr/>
          <p:nvPr/>
        </p:nvSpPr>
        <p:spPr>
          <a:xfrm>
            <a:off x="6373908" y="318591"/>
            <a:ext cx="1586751" cy="984281"/>
          </a:xfrm>
          <a:prstGeom prst="ellipse">
            <a:avLst/>
          </a:prstGeom>
          <a:ln w="381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950A31A-4374-221D-C61C-3A705F3D5BE0}"/>
              </a:ext>
            </a:extLst>
          </p:cNvPr>
          <p:cNvSpPr/>
          <p:nvPr/>
        </p:nvSpPr>
        <p:spPr>
          <a:xfrm>
            <a:off x="8105259" y="1047004"/>
            <a:ext cx="2394611" cy="1234936"/>
          </a:xfrm>
          <a:prstGeom prst="ellips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69DB997-0F04-B60A-5D8A-15E77E7F255D}"/>
              </a:ext>
            </a:extLst>
          </p:cNvPr>
          <p:cNvSpPr/>
          <p:nvPr/>
        </p:nvSpPr>
        <p:spPr>
          <a:xfrm>
            <a:off x="8207189" y="4422143"/>
            <a:ext cx="1930171" cy="1094212"/>
          </a:xfrm>
          <a:prstGeom prst="ellipse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7873BC2-F670-1049-3711-31ED9F831014}"/>
              </a:ext>
            </a:extLst>
          </p:cNvPr>
          <p:cNvSpPr/>
          <p:nvPr/>
        </p:nvSpPr>
        <p:spPr>
          <a:xfrm>
            <a:off x="2513487" y="2444719"/>
            <a:ext cx="2278158" cy="1250576"/>
          </a:xfrm>
          <a:prstGeom prst="ellipse">
            <a:avLst/>
          </a:prstGeom>
          <a:ln w="381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0771134-136D-17D8-DB4B-8C810A2F7985}"/>
              </a:ext>
            </a:extLst>
          </p:cNvPr>
          <p:cNvSpPr/>
          <p:nvPr/>
        </p:nvSpPr>
        <p:spPr>
          <a:xfrm>
            <a:off x="3526580" y="4308231"/>
            <a:ext cx="2006884" cy="1474219"/>
          </a:xfrm>
          <a:prstGeom prst="ellipse">
            <a:avLst/>
          </a:prstGeom>
          <a:ln w="3810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E081F5D-3E44-541D-5479-484B6F02F013}"/>
              </a:ext>
            </a:extLst>
          </p:cNvPr>
          <p:cNvSpPr/>
          <p:nvPr/>
        </p:nvSpPr>
        <p:spPr>
          <a:xfrm>
            <a:off x="6207370" y="5311498"/>
            <a:ext cx="1975170" cy="1467371"/>
          </a:xfrm>
          <a:prstGeom prst="ellips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78DF3F9-498F-9E3A-5407-59C8A2BAB12C}"/>
              </a:ext>
            </a:extLst>
          </p:cNvPr>
          <p:cNvSpPr/>
          <p:nvPr/>
        </p:nvSpPr>
        <p:spPr>
          <a:xfrm>
            <a:off x="9000565" y="3083710"/>
            <a:ext cx="2121704" cy="984281"/>
          </a:xfrm>
          <a:prstGeom prst="ellips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053D7-29AD-EB26-2E74-F5032DA301E8}"/>
              </a:ext>
            </a:extLst>
          </p:cNvPr>
          <p:cNvSpPr txBox="1"/>
          <p:nvPr/>
        </p:nvSpPr>
        <p:spPr>
          <a:xfrm>
            <a:off x="2971801" y="833718"/>
            <a:ext cx="2111188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Космическое меню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3B7A9-E790-BD2E-0855-6555D5FE2E33}"/>
              </a:ext>
            </a:extLst>
          </p:cNvPr>
          <p:cNvSpPr txBox="1"/>
          <p:nvPr/>
        </p:nvSpPr>
        <p:spPr>
          <a:xfrm>
            <a:off x="6497516" y="562221"/>
            <a:ext cx="13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Словоград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3E820-CB6C-08EC-B8DC-F91904A6F74C}"/>
              </a:ext>
            </a:extLst>
          </p:cNvPr>
          <p:cNvSpPr txBox="1"/>
          <p:nvPr/>
        </p:nvSpPr>
        <p:spPr>
          <a:xfrm>
            <a:off x="8376000" y="1571461"/>
            <a:ext cx="1307641" cy="36933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Сатурн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19DB2-9DC5-93B5-89DB-FFADC6E6F515}"/>
              </a:ext>
            </a:extLst>
          </p:cNvPr>
          <p:cNvSpPr txBox="1"/>
          <p:nvPr/>
        </p:nvSpPr>
        <p:spPr>
          <a:xfrm>
            <a:off x="9175672" y="3391184"/>
            <a:ext cx="20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Звездный атлас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6D3D2-7729-BED7-5C22-FA7BE147DD8D}"/>
              </a:ext>
            </a:extLst>
          </p:cNvPr>
          <p:cNvSpPr txBox="1"/>
          <p:nvPr/>
        </p:nvSpPr>
        <p:spPr>
          <a:xfrm>
            <a:off x="2743200" y="2837329"/>
            <a:ext cx="183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Мозговой штурм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C8657-75E4-C59E-5A50-8AC3A3C018F4}"/>
              </a:ext>
            </a:extLst>
          </p:cNvPr>
          <p:cNvSpPr txBox="1"/>
          <p:nvPr/>
        </p:nvSpPr>
        <p:spPr>
          <a:xfrm>
            <a:off x="3744489" y="4798169"/>
            <a:ext cx="175200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Венера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FB868-FF79-6ADA-281C-A425E3CC55AE}"/>
              </a:ext>
            </a:extLst>
          </p:cNvPr>
          <p:cNvSpPr txBox="1"/>
          <p:nvPr/>
        </p:nvSpPr>
        <p:spPr>
          <a:xfrm>
            <a:off x="6373908" y="5618285"/>
            <a:ext cx="158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Конструкторское бюро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486C6-005A-AE49-5A0C-171DAC310D85}"/>
              </a:ext>
            </a:extLst>
          </p:cNvPr>
          <p:cNvSpPr txBox="1"/>
          <p:nvPr/>
        </p:nvSpPr>
        <p:spPr>
          <a:xfrm>
            <a:off x="8396654" y="4712677"/>
            <a:ext cx="1538483" cy="3693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Спортивная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25CAF-CF0C-585A-A5F5-4C2D0D1165AB}"/>
              </a:ext>
            </a:extLst>
          </p:cNvPr>
          <p:cNvSpPr txBox="1"/>
          <p:nvPr/>
        </p:nvSpPr>
        <p:spPr>
          <a:xfrm rot="5400000">
            <a:off x="-2072055" y="3141787"/>
            <a:ext cx="6858004" cy="574430"/>
          </a:xfrm>
          <a:prstGeom prst="rect">
            <a:avLst/>
          </a:prstGeom>
          <a:noFill/>
        </p:spPr>
        <p:txBody>
          <a:bodyPr vert="vert270" wrap="none" rtlCol="0">
            <a:prstTxWarp prst="textArchDown">
              <a:avLst>
                <a:gd name="adj" fmla="val 1329387"/>
              </a:avLst>
            </a:prstTxWarp>
            <a:spAutoFit/>
          </a:bodyPr>
          <a:lstStyle/>
          <a:p>
            <a:pPr algn="ctr"/>
            <a:r>
              <a:rPr lang="ru-RU" sz="5400" b="1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Следовие</a:t>
            </a:r>
            <a:r>
              <a:rPr lang="ru-RU" sz="5400" b="1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по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40874-C3E1-821C-2E60-3E9B7F223B27}"/>
              </a:ext>
            </a:extLst>
          </p:cNvPr>
          <p:cNvSpPr txBox="1"/>
          <p:nvPr/>
        </p:nvSpPr>
        <p:spPr>
          <a:xfrm rot="5400000">
            <a:off x="8302693" y="3139542"/>
            <a:ext cx="6717323" cy="561331"/>
          </a:xfrm>
          <a:prstGeom prst="rect">
            <a:avLst/>
          </a:prstGeom>
          <a:noFill/>
        </p:spPr>
        <p:txBody>
          <a:bodyPr vert="wordArtVert" wrap="none" rtlCol="0">
            <a:prstTxWarp prst="textArchUp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маршрутам Вселенной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DB171-94AB-D07C-4F71-8710E5CAA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0" t="23589" r="20816" b="12051"/>
          <a:stretch/>
        </p:blipFill>
        <p:spPr>
          <a:xfrm>
            <a:off x="1842883" y="624253"/>
            <a:ext cx="9077164" cy="58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AE7-FCC1-693F-3CFB-FF440F03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квесту</a:t>
            </a:r>
            <a:b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FF324-77E4-C573-83DC-E02B0E836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290917"/>
            <a:ext cx="11361177" cy="53519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Придумать название команды и девиз (например: Комета, Луноход, Спутник, Звезды, Космическая братва)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Рассмотреть эмблему наших космонавтов и знать их девиз.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.Знать названия планет солнечной системы и порядок их расположения на орбитах.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Знать, какие есть небесные тела (комета, астероид, звезды, планеты, созвездия)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Знать названия и особенности летательных аппаратов: ракета, космический корабль, спутник, луноход, летающая тарелка, самолет, вертолет и их отличия.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Как называется костюм космонавта, что в него входит.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Юрий Гагарин (название корабля, время в полете), первая женщина космонавт, клички собак, летавших 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космос.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4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6B1B4-6765-7B59-6100-59558160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469" y="0"/>
            <a:ext cx="54850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94390-1294-7418-FBE8-8F538D94D526}"/>
              </a:ext>
            </a:extLst>
          </p:cNvPr>
          <p:cNvSpPr txBox="1"/>
          <p:nvPr/>
        </p:nvSpPr>
        <p:spPr>
          <a:xfrm>
            <a:off x="4897315" y="914084"/>
            <a:ext cx="3701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команда_______________,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занявшая____место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квест-игре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«Вселенная бесконечна»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72BF6-1C05-D3AF-3CEA-7144817761FB}"/>
              </a:ext>
            </a:extLst>
          </p:cNvPr>
          <p:cNvSpPr txBox="1"/>
          <p:nvPr/>
        </p:nvSpPr>
        <p:spPr>
          <a:xfrm>
            <a:off x="3965331" y="2589622"/>
            <a:ext cx="461665" cy="3652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E2D59-1006-3EA8-8454-2AF930E0527B}"/>
              </a:ext>
            </a:extLst>
          </p:cNvPr>
          <p:cNvSpPr txBox="1"/>
          <p:nvPr/>
        </p:nvSpPr>
        <p:spPr>
          <a:xfrm>
            <a:off x="5073162" y="290146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EBF53-6BF2-A574-3EF3-CD7D15A7AF32}"/>
              </a:ext>
            </a:extLst>
          </p:cNvPr>
          <p:cNvSpPr txBox="1"/>
          <p:nvPr/>
        </p:nvSpPr>
        <p:spPr>
          <a:xfrm>
            <a:off x="3648808" y="4416080"/>
            <a:ext cx="244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школы: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___________/Т.В. Абрамова/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____апреля 2023г.</a:t>
            </a:r>
          </a:p>
        </p:txBody>
      </p:sp>
    </p:spTree>
    <p:extLst>
      <p:ext uri="{BB962C8B-B14F-4D97-AF65-F5344CB8AC3E}">
        <p14:creationId xmlns:p14="http://schemas.microsoft.com/office/powerpoint/2010/main" val="220326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B267A-0C37-0845-5A76-B3E9728F2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10236"/>
            <a:ext cx="8915399" cy="3567146"/>
          </a:xfrm>
        </p:spPr>
        <p:txBody>
          <a:bodyPr/>
          <a:lstStyle/>
          <a:p>
            <a:r>
              <a:rPr lang="ru-RU" sz="2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событие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«специальная форма организации и реализации образовательной деятельности, выстроенная как интенсивная встреча реальной и идеальной форм порождения и оформления знания».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F7FE22-8EF3-E296-4692-DBDB59D45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Д. Эльконин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33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7A66F-6695-FEF6-9313-B7A1A1F2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3" y="306333"/>
            <a:ext cx="8911687" cy="850114"/>
          </a:xfrm>
        </p:spPr>
        <p:txBody>
          <a:bodyPr/>
          <a:lstStyle/>
          <a:p>
            <a:r>
              <a:rPr lang="ru-RU" dirty="0"/>
              <a:t>Внеурочные формы занятий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6777B-308F-FD1F-55E3-9C9D1DE8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156447"/>
            <a:ext cx="10980177" cy="57015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Учебное (предметное) исследование и учебные (предметные) проекты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экскурсия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Лаборатории и творческие мастерские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Художественное и театральное творчество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Событийность (квест-игра, 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-моб, игры, состязания и др.)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путешествие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6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121C9-469C-C4E6-8AF1-2376088F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Событийность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(квест-игра,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флеш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-моб, игры, состязания и др.)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1BD58-5811-B7F0-9465-1B04AF59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2133599"/>
            <a:ext cx="10926388" cy="45630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событийного подхода заимствована из педагогической системы А. С. Макаренко, который отмечал, что большое значение в жизни человека имеют яркие и волнующие события. Теоретическое построение сущности события начинается с анализа трудов Б.Д. Эльконина, по его мнению, «Акт развития и событие – синонимы. Событие – особая переходная форма жизни».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9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F0D81-9D09-27EC-FE38-580FB14C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7" y="140016"/>
            <a:ext cx="9944752" cy="80127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Характеристики событийного подхода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F292C6-3F13-4155-7819-4C24D650A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16507"/>
              </p:ext>
            </p:extLst>
          </p:nvPr>
        </p:nvGraphicFramePr>
        <p:xfrm>
          <a:off x="1072663" y="806824"/>
          <a:ext cx="10653173" cy="57098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9599">
                  <a:extLst>
                    <a:ext uri="{9D8B030D-6E8A-4147-A177-3AD203B41FA5}">
                      <a16:colId xmlns:a16="http://schemas.microsoft.com/office/drawing/2014/main" val="3381624555"/>
                    </a:ext>
                  </a:extLst>
                </a:gridCol>
                <a:gridCol w="3549269">
                  <a:extLst>
                    <a:ext uri="{9D8B030D-6E8A-4147-A177-3AD203B41FA5}">
                      <a16:colId xmlns:a16="http://schemas.microsoft.com/office/drawing/2014/main" val="2678299047"/>
                    </a:ext>
                  </a:extLst>
                </a:gridCol>
                <a:gridCol w="3874305">
                  <a:extLst>
                    <a:ext uri="{9D8B030D-6E8A-4147-A177-3AD203B41FA5}">
                      <a16:colId xmlns:a16="http://schemas.microsoft.com/office/drawing/2014/main" val="2589710063"/>
                    </a:ext>
                  </a:extLst>
                </a:gridCol>
              </a:tblGrid>
              <a:tr h="3694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Элемент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Образовательное событие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Традиционное мероприятие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093451"/>
                  </a:ext>
                </a:extLst>
              </a:tr>
              <a:tr h="36944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идет от учеников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идет от учителя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398195"/>
                  </a:ext>
                </a:extLst>
              </a:tr>
              <a:tr h="738895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тема и виды деятельности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самостоятельный выбор темы и вида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тема и виды определены учителем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019596"/>
                  </a:ext>
                </a:extLst>
              </a:tr>
              <a:tr h="738895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возраст участников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смешанные группы (разный возраст, разные 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участники одного возраста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105021"/>
                  </a:ext>
                </a:extLst>
              </a:tr>
              <a:tr h="73080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современные образовательные технологии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активное использование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использование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273696"/>
                  </a:ext>
                </a:extLst>
              </a:tr>
              <a:tr h="369448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сопровождение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тьюторское сопровождение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отсутствует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054754"/>
                  </a:ext>
                </a:extLst>
              </a:tr>
              <a:tr h="738895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только участники (создаёт продукт и участвует в его презентации)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есть участники и зрители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094885"/>
                  </a:ext>
                </a:extLst>
              </a:tr>
              <a:tr h="369448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роль учителя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партнер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транслятор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467759"/>
                  </a:ext>
                </a:extLst>
              </a:tr>
              <a:tr h="369448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личностная и групповая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элементы использования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45974"/>
                  </a:ext>
                </a:extLst>
              </a:tr>
              <a:tr h="738895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масштабирование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определены новые цели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законченность 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09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01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39021-6DC3-D998-2F41-8BBDF69D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83" y="18826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организации образовательных событий: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8AF73-F37A-0A7B-E4F6-8529C318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1492623"/>
            <a:ext cx="11066930" cy="5177117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определение тематики образовательных событий.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определение целей и задач предстоящего образовательного события, планирование этапов подготовки.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подготовка к образовательному событию.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проведение образовательного события, самый замечательный и долгожданный момент действия.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этап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рефлексия, эффект от участия в образовательном событии.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3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2C42A-3EC5-8965-DB42-09675EFD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665" y="126569"/>
            <a:ext cx="8911687" cy="14870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бразовательное событие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«Вселенная бесконечна!»</a:t>
            </a:r>
            <a:endParaRPr lang="ru-RU" sz="6600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EB55D-D695-34B5-074C-BED241572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3" y="1462284"/>
            <a:ext cx="7338416" cy="539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5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602E00-7FBE-700F-76E1-E93A8A7E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268941"/>
            <a:ext cx="10542494" cy="63066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развития интеллектуальных и творческих способностей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обучающие: расширить представления учащихся о космических телах, космических полетах, закрепить знания по изучаемым предметам.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 создать условия для развития внимания, наблюдательности, воображения, словарного запаса, общего кругозора; формирование умений обдумывать и принимать решения;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 воспитывать коммуникативную культуру, умение работать в команде, уважение к истории и природе страны и мира;</a:t>
            </a: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возможность родителям оценить деятельность собственных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8A5829-22E5-1E3E-FCB0-5019D05A0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5" y="295835"/>
            <a:ext cx="10596283" cy="641424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«Русский язык».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общеинтеллектуальных умений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задачи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закрепить умение анализировать лексическое значение и состав слова, развивать умение составлять слова, подбирать однокоренные слова и синонимы к ним, соблюдение орфографического режима.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задачи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 достаточной полнотой и точностью выражать свои мысли.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коммуникативные навыки, умение работать с информацией.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модуль включены игровые моменты, цель которых – снять возможное напряжение, вызванное присутствием посторонних, вызвать интерес к работе над заданиями. Вопросы подобраны с учетом индивидуальных особенностей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556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856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Как превратить  внеурочное мероприятие в образовательное событие </vt:lpstr>
      <vt:lpstr>Образовательное событие – это «специальная форма организации и реализации образовательной деятельности, выстроенная как интенсивная встреча реальной и идеальной форм порождения и оформления знания». </vt:lpstr>
      <vt:lpstr>Внеурочные формы занятий</vt:lpstr>
      <vt:lpstr>Событийность  (квест-игра, флеш-моб, игры, состязания и др.) </vt:lpstr>
      <vt:lpstr>Характеристики событийного подхода</vt:lpstr>
      <vt:lpstr>Этапы организации образовательных событий: </vt:lpstr>
      <vt:lpstr>Образовательное событие  «Вселенная бесконечна!»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квесту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превратить  внеурочное мероприятие в образовательное событие </dc:title>
  <dc:creator>александр притуло</dc:creator>
  <cp:lastModifiedBy>александр притуло</cp:lastModifiedBy>
  <cp:revision>8</cp:revision>
  <dcterms:created xsi:type="dcterms:W3CDTF">2023-03-26T08:41:29Z</dcterms:created>
  <dcterms:modified xsi:type="dcterms:W3CDTF">2023-03-26T11:59:08Z</dcterms:modified>
</cp:coreProperties>
</file>